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900" r:id="rId2"/>
    <p:sldId id="1899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F0000"/>
    <a:srgbClr val="CCFFCC"/>
    <a:srgbClr val="CCECFF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9" autoAdjust="0"/>
    <p:restoredTop sz="94692" autoAdjust="0"/>
  </p:normalViewPr>
  <p:slideViewPr>
    <p:cSldViewPr>
      <p:cViewPr varScale="1">
        <p:scale>
          <a:sx n="83" d="100"/>
          <a:sy n="83" d="100"/>
        </p:scale>
        <p:origin x="12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8/9/2024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547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3291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Times: cycle, lead, takt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determine if a process is fast enough?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Ensure process is </a:t>
            </a:r>
            <a:r>
              <a:rPr lang="en-US" sz="1600" dirty="0"/>
              <a:t>under</a:t>
            </a:r>
            <a:r>
              <a:rPr lang="en-US" sz="1600" dirty="0">
                <a:latin typeface="Arial" charset="0"/>
              </a:rPr>
              <a:t> control (</a:t>
            </a:r>
            <a:r>
              <a:rPr lang="en-US" sz="1600" dirty="0"/>
              <a:t>no large </a:t>
            </a:r>
            <a:r>
              <a:rPr lang="en-US" sz="1600" dirty="0">
                <a:latin typeface="Arial" charset="0"/>
              </a:rPr>
              <a:t>changes)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/>
              <a:t>Obtain cycle times for each step, by measurement.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Determine times of </a:t>
            </a:r>
            <a:r>
              <a:rPr lang="en-US" sz="1600" dirty="0"/>
              <a:t>non-value added activities. 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Combine value-added times and non-value added times to obtain lead time.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/>
              <a:t>Using customer demand, determine the takt time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(t</a:t>
            </a:r>
            <a:r>
              <a:rPr lang="en-US" sz="1600" dirty="0">
                <a:latin typeface="Arial" charset="0"/>
              </a:rPr>
              <a:t>akt time) = (allowed time) / (number of units)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Compare takt time to the cycle times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If </a:t>
            </a:r>
            <a:r>
              <a:rPr lang="en-US" sz="1600" dirty="0">
                <a:latin typeface="Arial" charset="0"/>
              </a:rPr>
              <a:t>(takt time) &lt; (all cycle times) then good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If </a:t>
            </a:r>
            <a:r>
              <a:rPr lang="en-US" sz="1600" dirty="0">
                <a:latin typeface="Arial" charset="0"/>
              </a:rPr>
              <a:t>(takt time) &gt; (any cycle time) then cannot meet customer rate, need to improve process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Knowing your process times</a:t>
            </a:r>
          </a:p>
          <a:p>
            <a:pPr algn="ctr"/>
            <a:r>
              <a:rPr lang="en-US" altLang="en-US" sz="2000" b="1" dirty="0"/>
              <a:t>(cycle, lead, takt)   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34864" y="2230237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5840" y="1491222"/>
            <a:ext cx="167029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Process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Cycle times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Customer need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5259" y="2218586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370" y="1707228"/>
            <a:ext cx="13523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Lead time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Takt time</a:t>
            </a:r>
          </a:p>
        </p:txBody>
      </p:sp>
      <p:grpSp>
        <p:nvGrpSpPr>
          <p:cNvPr id="3085" name="Group 23">
            <a:extLst>
              <a:ext uri="{FF2B5EF4-FFF2-40B4-BE49-F238E27FC236}">
                <a16:creationId xmlns:a16="http://schemas.microsoft.com/office/drawing/2014/main" id="{D5708C92-0B04-49C5-E978-0504660CA6CF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3092" name="Text Box 44">
              <a:extLst>
                <a:ext uri="{FF2B5EF4-FFF2-40B4-BE49-F238E27FC236}">
                  <a16:creationId xmlns:a16="http://schemas.microsoft.com/office/drawing/2014/main" id="{D641EE23-5866-E2EE-AFDB-C68EAF8F0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93" name="TextBox 29">
              <a:extLst>
                <a:ext uri="{FF2B5EF4-FFF2-40B4-BE49-F238E27FC236}">
                  <a16:creationId xmlns:a16="http://schemas.microsoft.com/office/drawing/2014/main" id="{6DF60613-C9E2-D4EE-8CC0-BCBB82F6C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378565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</a:rPr>
              <a:t>Cycle time</a:t>
            </a:r>
            <a:r>
              <a:rPr lang="en-US" sz="1600" dirty="0"/>
              <a:t>: </a:t>
            </a:r>
            <a:r>
              <a:rPr lang="en-US" sz="1600" b="0" dirty="0"/>
              <a:t>the time taken from start to finish of a task, including loading or unloading of materials, etc.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</a:rPr>
              <a:t>Lead time: </a:t>
            </a:r>
            <a:r>
              <a:rPr lang="en-US" sz="1600" b="0" dirty="0"/>
              <a:t>the total time taken from order initiation until its completion, including any waiting times.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</a:rPr>
              <a:t>Takt time: </a:t>
            </a:r>
            <a:r>
              <a:rPr lang="en-US" sz="1600" b="0" dirty="0"/>
              <a:t>the rate at which a product needs to be created to meet customer needs.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/>
              <a:t>The cycle and lead time are determined by the process. Takt time is determined by the customer.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BDBFD8-6218-E0B0-770D-3DCFFB7FD4E5}"/>
              </a:ext>
            </a:extLst>
          </p:cNvPr>
          <p:cNvSpPr txBox="1"/>
          <p:nvPr/>
        </p:nvSpPr>
        <p:spPr>
          <a:xfrm>
            <a:off x="2579066" y="5194251"/>
            <a:ext cx="131118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400" i="1" dirty="0"/>
              <a:t>Cumulative Flow Diagram</a:t>
            </a: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5FDFA3-FAC8-933B-6B38-6709607C5B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8" t="30822" r="30876" b="3934"/>
          <a:stretch/>
        </p:blipFill>
        <p:spPr>
          <a:xfrm>
            <a:off x="271826" y="5194251"/>
            <a:ext cx="2332725" cy="143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420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Times – Example – </a:t>
            </a:r>
            <a:r>
              <a:rPr lang="en-US" sz="2800" b="1" dirty="0"/>
              <a:t>Creating 6in6 presentations</a:t>
            </a:r>
            <a:endParaRPr lang="en-US" alt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393256" y="764383"/>
            <a:ext cx="86337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1600" b="1" dirty="0">
                <a:latin typeface="Arial" charset="0"/>
              </a:rPr>
              <a:t>PROCESS BASED VALUES </a:t>
            </a:r>
            <a:r>
              <a:rPr lang="en-US" sz="1600" dirty="0">
                <a:latin typeface="Arial" charset="0"/>
              </a:rPr>
              <a:t>(cycle times and lead time)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C</a:t>
            </a:r>
            <a:r>
              <a:rPr lang="en-US" sz="1600" b="0" dirty="0">
                <a:latin typeface="Arial" charset="0"/>
              </a:rPr>
              <a:t>reating a 6in6 presentation has three value stream steps: Preparation, Content, Finish.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Each</a:t>
            </a:r>
            <a:r>
              <a:rPr lang="en-US" sz="1600" b="0" dirty="0">
                <a:latin typeface="Arial" charset="0"/>
              </a:rPr>
              <a:t> step and each sub-step have cycle times.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For the process below, the cycles times are listed in each box.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The calculated </a:t>
            </a:r>
            <a:r>
              <a:rPr lang="en-US" sz="1600" b="1" dirty="0">
                <a:solidFill>
                  <a:srgbClr val="0070C0"/>
                </a:solidFill>
              </a:rPr>
              <a:t>lead time </a:t>
            </a:r>
            <a:r>
              <a:rPr lang="en-US" sz="1600" dirty="0"/>
              <a:t>is </a:t>
            </a:r>
            <a:r>
              <a:rPr lang="en-US" sz="1600" b="1" dirty="0">
                <a:solidFill>
                  <a:srgbClr val="0070C0"/>
                </a:solidFill>
              </a:rPr>
              <a:t>(17 days)/unit.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B31EFF-940E-EB1A-C787-850544A37DB9}"/>
              </a:ext>
            </a:extLst>
          </p:cNvPr>
          <p:cNvSpPr txBox="1"/>
          <p:nvPr/>
        </p:nvSpPr>
        <p:spPr>
          <a:xfrm>
            <a:off x="393256" y="4778120"/>
            <a:ext cx="851941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1600" b="1" dirty="0">
                <a:latin typeface="Arial" charset="0"/>
              </a:rPr>
              <a:t>CUSTOMER BASED VALUE </a:t>
            </a:r>
            <a:r>
              <a:rPr lang="en-US" sz="1600" dirty="0">
                <a:latin typeface="Arial" charset="0"/>
              </a:rPr>
              <a:t>(takt time)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Suppose a customer requests 26 new 6in6 presentations per year.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The work year has 260 days = (52 weeks) * (5 work days per week) </a:t>
            </a:r>
            <a:endParaRPr lang="en-US" sz="1600" b="0" dirty="0">
              <a:latin typeface="Arial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The </a:t>
            </a:r>
            <a:r>
              <a:rPr lang="en-US" sz="1600" b="1" dirty="0">
                <a:solidFill>
                  <a:srgbClr val="0070C0"/>
                </a:solidFill>
              </a:rPr>
              <a:t>takt time </a:t>
            </a:r>
            <a:r>
              <a:rPr lang="en-US" sz="1600" dirty="0"/>
              <a:t>is:           </a:t>
            </a:r>
          </a:p>
          <a:p>
            <a:pPr lvl="1">
              <a:spcBef>
                <a:spcPts val="0"/>
              </a:spcBef>
              <a:defRPr/>
            </a:pPr>
            <a:r>
              <a:rPr lang="en-US" sz="1600" dirty="0"/>
              <a:t>    (takt time) = (1 year)/(26 units) = (260 days)/(26 units) = </a:t>
            </a:r>
            <a:r>
              <a:rPr lang="en-US" sz="1600" b="1" dirty="0">
                <a:solidFill>
                  <a:srgbClr val="0070C0"/>
                </a:solidFill>
              </a:rPr>
              <a:t>(10 days)/unit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Since</a:t>
            </a:r>
            <a:r>
              <a:rPr lang="en-US" sz="1600" b="1" dirty="0">
                <a:solidFill>
                  <a:srgbClr val="0070C0"/>
                </a:solidFill>
              </a:rPr>
              <a:t> (each cycle time) &lt; (takt time)</a:t>
            </a:r>
            <a:r>
              <a:rPr lang="en-US" sz="1600" dirty="0"/>
              <a:t>, the process achieves the customer output rate.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6C71A0B-486E-4125-A696-B10A3E208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045" y="1989882"/>
            <a:ext cx="8289670" cy="2517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44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Times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A machine’s cycle time can be determined by dividing the time needed to produce a set of units by the number of units produced. For example, a machine producing 12 units in an hour has a cycle time of 5 minutes per unit.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In German, TAKT stands for </a:t>
            </a:r>
            <a:r>
              <a:rPr lang="en-US" sz="1400" i="1" dirty="0" err="1"/>
              <a:t>Takzeit</a:t>
            </a:r>
            <a:r>
              <a:rPr lang="en-US" sz="1400" dirty="0"/>
              <a:t>, which means the rhythm of music.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Takt time assumes a constant customer demand rate; if it fluctuates then the takt time needs to be adjusted.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Takt Time is a key lean manufacturing metric since it drives the entire production process.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A </a:t>
            </a:r>
            <a:r>
              <a:rPr lang="en-US" sz="1400" i="1" dirty="0"/>
              <a:t>Cumulative Flow Diagram </a:t>
            </a:r>
            <a:r>
              <a:rPr lang="en-US" sz="1400" dirty="0"/>
              <a:t>(</a:t>
            </a:r>
            <a:r>
              <a:rPr lang="en-US" sz="1400" dirty="0" err="1"/>
              <a:t>CFD</a:t>
            </a:r>
            <a:r>
              <a:rPr lang="en-US" sz="1400" dirty="0"/>
              <a:t>) is commonly used to assess times. 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/>
              <a:t>The horizontal axis has the time, the vertical axis has the number of units.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/>
              <a:t>The </a:t>
            </a:r>
            <a:r>
              <a:rPr lang="en-US" sz="1400" dirty="0" err="1"/>
              <a:t>CFD</a:t>
            </a:r>
            <a:r>
              <a:rPr lang="en-US" sz="1400" dirty="0"/>
              <a:t> shows the cycle time, arrival rate, throughput rate, and WIP (work in process).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i="1" dirty="0"/>
              <a:t>Workload Balancing </a:t>
            </a:r>
            <a:r>
              <a:rPr lang="en-US" sz="1400" dirty="0"/>
              <a:t>is needed when some cycle time exceeds the takt time. This can be done in many ways; see the 6in6 presentation on Theory of Constraints..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T</a:t>
            </a:r>
            <a:r>
              <a:rPr lang="en-US" sz="1400" dirty="0">
                <a:latin typeface="Arial" charset="0"/>
              </a:rPr>
              <a:t>he longest single activity in the process shown is 4 days. </a:t>
            </a:r>
            <a:r>
              <a:rPr lang="en-US" sz="1400" dirty="0"/>
              <a:t>Hence, i</a:t>
            </a:r>
            <a:r>
              <a:rPr lang="en-US" sz="1400" dirty="0">
                <a:latin typeface="Arial" charset="0"/>
              </a:rPr>
              <a:t>n principl</a:t>
            </a:r>
            <a:r>
              <a:rPr lang="en-US" sz="1400" dirty="0"/>
              <a:t>e, a new 6in6 presentation could be completed every 4 days.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7651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more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https://business.adobe.com/blog/basics/cumulative-flow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https://www.simplilearn.com/time-confusion-cycle-time-takt-time-lead-time-part-1-article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656</Words>
  <Application>Microsoft Office PowerPoint</Application>
  <PresentationFormat>On-screen Show (4:3)</PresentationFormat>
  <Paragraphs>59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2024-08-09T15:12:08Z</dcterms:modified>
</cp:coreProperties>
</file>