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26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CC"/>
    <a:srgbClr val="CCFFCC"/>
    <a:srgbClr val="FF0000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976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0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https://feedbackframes.com/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0" dirty="0">
                <a:effectLst/>
              </a:rPr>
              <a:t>Feedback Frames are simple analog tools for secret score voting on many options.  Participants rate each idea by dropping a token in a range of slots that are hidden by a cover, with results later revealed as a visual graph of opinions.  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58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6" y="76200"/>
            <a:ext cx="50683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Thumb Voting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767640" y="146476"/>
            <a:ext cx="24540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quickly assess team alignment?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572000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 Box 44">
            <a:extLst>
              <a:ext uri="{FF2B5EF4-FFF2-40B4-BE49-F238E27FC236}">
                <a16:creationId xmlns:a16="http://schemas.microsoft.com/office/drawing/2014/main" id="{32500781-9590-46A7-95F3-70A318D09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362576" y="1797051"/>
            <a:ext cx="4497242" cy="923330"/>
          </a:xfrm>
          <a:prstGeom prst="triangle">
            <a:avLst>
              <a:gd name="adj" fmla="val 5200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0165" y="2724717"/>
            <a:ext cx="457200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altLang="en-US" sz="1600" kern="0" dirty="0"/>
              <a:t>A topic or path forward is presented.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altLang="en-US" sz="1600" kern="0" dirty="0"/>
              <a:t>Each team member uses a thumb to vote one of 3 ways: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kern="0" dirty="0"/>
              <a:t>Thumb up               – </a:t>
            </a:r>
            <a:r>
              <a:rPr lang="en-US" altLang="en-US" sz="1600" b="1" kern="0" dirty="0">
                <a:solidFill>
                  <a:srgbClr val="0070C0"/>
                </a:solidFill>
              </a:rPr>
              <a:t>I agree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kern="0" dirty="0"/>
              <a:t>Thumb down          – </a:t>
            </a:r>
            <a:r>
              <a:rPr lang="en-US" altLang="en-US" sz="1600" b="1" kern="0" dirty="0">
                <a:solidFill>
                  <a:srgbClr val="0070C0"/>
                </a:solidFill>
              </a:rPr>
              <a:t>I disagree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kern="0" dirty="0"/>
              <a:t>Thumb sideways    – </a:t>
            </a:r>
            <a:r>
              <a:rPr lang="en-US" altLang="en-US" sz="1600" b="1" kern="0" dirty="0">
                <a:solidFill>
                  <a:srgbClr val="0070C0"/>
                </a:solidFill>
              </a:rPr>
              <a:t>I can “live with it”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altLang="en-US" sz="1600" kern="0" dirty="0"/>
              <a:t>The team lead asses the thumbs. If the number of sideways thumbs is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b="1" kern="0" dirty="0"/>
              <a:t>Small</a:t>
            </a:r>
            <a:r>
              <a:rPr lang="en-US" altLang="en-US" sz="1600" kern="0" dirty="0"/>
              <a:t> – then use the decision from the up and down thumbs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b="1" kern="0" dirty="0"/>
              <a:t>Large</a:t>
            </a:r>
            <a:r>
              <a:rPr lang="en-US" altLang="en-US" sz="1600" kern="0" dirty="0"/>
              <a:t> – then more discussion of the topic is likely needed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371600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Thumb Voting</a:t>
            </a:r>
          </a:p>
          <a:p>
            <a:pPr algn="ctr"/>
            <a:endParaRPr lang="en-US" b="1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36666" y="1600010"/>
            <a:ext cx="1092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Team feedback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A7C5659-A045-4748-A47D-70B5FCF8BE5D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Easy to 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1BA2B5-33D9-258C-9AAE-27F69C8C3992}"/>
              </a:ext>
            </a:extLst>
          </p:cNvPr>
          <p:cNvSpPr txBox="1"/>
          <p:nvPr/>
        </p:nvSpPr>
        <p:spPr>
          <a:xfrm>
            <a:off x="336016" y="4340636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3 possible votes using a thumb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035682-83E6-949C-E422-B2FC1EC7FE62}"/>
              </a:ext>
            </a:extLst>
          </p:cNvPr>
          <p:cNvSpPr txBox="1"/>
          <p:nvPr/>
        </p:nvSpPr>
        <p:spPr>
          <a:xfrm>
            <a:off x="196147" y="1378423"/>
            <a:ext cx="3761373" cy="203132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70C0"/>
                </a:solidFill>
              </a:rPr>
              <a:t>Thumb voting </a:t>
            </a:r>
            <a:r>
              <a:rPr lang="en-US" dirty="0"/>
              <a:t>is a fast way 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Make a go/no go decision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Determine that an issue must be addressed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Thumb voting can enable a team lead to quickly obtain consensus</a:t>
            </a:r>
          </a:p>
        </p:txBody>
      </p:sp>
      <p:cxnSp>
        <p:nvCxnSpPr>
          <p:cNvPr id="6" name="Straight Arrow Connector 47">
            <a:extLst>
              <a:ext uri="{FF2B5EF4-FFF2-40B4-BE49-F238E27FC236}">
                <a16:creationId xmlns:a16="http://schemas.microsoft.com/office/drawing/2014/main" id="{6BC1665E-45F8-401F-0C99-E862889547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05431" y="213229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47">
            <a:extLst>
              <a:ext uri="{FF2B5EF4-FFF2-40B4-BE49-F238E27FC236}">
                <a16:creationId xmlns:a16="http://schemas.microsoft.com/office/drawing/2014/main" id="{34C736A1-A66A-0227-9760-C00A058827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2135244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97D45AB-49CA-F0E9-3743-A46D65C8928E}"/>
              </a:ext>
            </a:extLst>
          </p:cNvPr>
          <p:cNvSpPr txBox="1"/>
          <p:nvPr/>
        </p:nvSpPr>
        <p:spPr>
          <a:xfrm>
            <a:off x="4360614" y="1277783"/>
            <a:ext cx="1286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Single topic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8AA0D5-1258-CCBD-1FBC-793224069CF5}"/>
              </a:ext>
            </a:extLst>
          </p:cNvPr>
          <p:cNvSpPr txBox="1"/>
          <p:nvPr/>
        </p:nvSpPr>
        <p:spPr>
          <a:xfrm>
            <a:off x="4360613" y="1601528"/>
            <a:ext cx="1440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Knowledgeable team</a:t>
            </a:r>
          </a:p>
        </p:txBody>
      </p:sp>
      <p:cxnSp>
        <p:nvCxnSpPr>
          <p:cNvPr id="10" name="Straight Arrow Connector 47">
            <a:extLst>
              <a:ext uri="{FF2B5EF4-FFF2-40B4-BE49-F238E27FC236}">
                <a16:creationId xmlns:a16="http://schemas.microsoft.com/office/drawing/2014/main" id="{BFD8BAD7-0839-1297-96EB-66F1D9BC38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53101" y="158556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9315F14-825F-2917-6832-6564614AD6CD}"/>
              </a:ext>
            </a:extLst>
          </p:cNvPr>
          <p:cNvSpPr txBox="1"/>
          <p:nvPr/>
        </p:nvSpPr>
        <p:spPr>
          <a:xfrm>
            <a:off x="318068" y="6224513"/>
            <a:ext cx="36215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https://commons.wikimedia.org/wiki/File:Thumbs-up-icon.sv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4E642E-243C-0F38-27E8-FF6B7047F789}"/>
              </a:ext>
            </a:extLst>
          </p:cNvPr>
          <p:cNvSpPr txBox="1"/>
          <p:nvPr/>
        </p:nvSpPr>
        <p:spPr>
          <a:xfrm>
            <a:off x="483311" y="5502870"/>
            <a:ext cx="8242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Yes</a:t>
            </a:r>
          </a:p>
          <a:p>
            <a:pPr algn="ctr"/>
            <a:r>
              <a:rPr lang="en-US" sz="1600" dirty="0"/>
              <a:t>I agree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570B0B-8987-AE28-CDB3-81B2977FFF1B}"/>
              </a:ext>
            </a:extLst>
          </p:cNvPr>
          <p:cNvSpPr txBox="1"/>
          <p:nvPr/>
        </p:nvSpPr>
        <p:spPr>
          <a:xfrm>
            <a:off x="1539787" y="5502870"/>
            <a:ext cx="1085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No</a:t>
            </a:r>
          </a:p>
          <a:p>
            <a:pPr algn="ctr"/>
            <a:r>
              <a:rPr lang="en-US" sz="1600" dirty="0"/>
              <a:t>I disagree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D68FF7-A8F0-57E2-B641-BCA0FB0C14FC}"/>
              </a:ext>
            </a:extLst>
          </p:cNvPr>
          <p:cNvSpPr txBox="1"/>
          <p:nvPr/>
        </p:nvSpPr>
        <p:spPr>
          <a:xfrm>
            <a:off x="2684146" y="5502870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OK</a:t>
            </a:r>
          </a:p>
          <a:p>
            <a:pPr algn="ctr"/>
            <a:r>
              <a:rPr lang="en-US" sz="1600" dirty="0"/>
              <a:t>Good enough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F7D9F62-BFB0-1086-70E6-41B0491368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89" y="4750051"/>
            <a:ext cx="913107" cy="8229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6308F69-3500-762E-3C14-6F8DF4A425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72265" y="4750051"/>
            <a:ext cx="913107" cy="82296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9AE060E-C617-FF17-3C8A-6F32195D36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46139" y="4750051"/>
            <a:ext cx="913107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4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75588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Thumb Voting </a:t>
            </a:r>
            <a:r>
              <a:rPr lang="en-US" sz="2800" b="1" dirty="0"/>
              <a:t>– Example – Team Meeting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5A88E5-8DB9-46F9-91BD-A9CBB15445C4}"/>
              </a:ext>
            </a:extLst>
          </p:cNvPr>
          <p:cNvSpPr txBox="1"/>
          <p:nvPr/>
        </p:nvSpPr>
        <p:spPr>
          <a:xfrm>
            <a:off x="5186535" y="6205068"/>
            <a:ext cx="3657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https://commons.wikimedia.org/wiki/File:Thumbs-up-icon.sv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A6E29-630E-435D-B7A6-F54046BE4F60}"/>
              </a:ext>
            </a:extLst>
          </p:cNvPr>
          <p:cNvSpPr txBox="1"/>
          <p:nvPr/>
        </p:nvSpPr>
        <p:spPr>
          <a:xfrm>
            <a:off x="246144" y="1338525"/>
            <a:ext cx="7014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Suppose you have a team meeting with 20 people.</a:t>
            </a:r>
          </a:p>
          <a:p>
            <a:r>
              <a:rPr lang="en-US" sz="1600" dirty="0"/>
              <a:t>You have proposed a plan and ask for thumb votes on </a:t>
            </a:r>
            <a:r>
              <a:rPr lang="en-US" sz="1600" b="1" dirty="0"/>
              <a:t>“Do we proceed?”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6C463E-574F-4A67-B8FB-65DDDA743B06}"/>
              </a:ext>
            </a:extLst>
          </p:cNvPr>
          <p:cNvSpPr txBox="1"/>
          <p:nvPr/>
        </p:nvSpPr>
        <p:spPr>
          <a:xfrm>
            <a:off x="607024" y="3336435"/>
            <a:ext cx="8202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 you obtain      15           2            3       </a:t>
            </a:r>
            <a:r>
              <a:rPr lang="en-US" dirty="0">
                <a:sym typeface="Wingdings" panose="05000000000000000000" pitchFamily="2" charset="2"/>
              </a:rPr>
              <a:t> likely safe to proceed</a:t>
            </a:r>
          </a:p>
          <a:p>
            <a:r>
              <a:rPr lang="en-US" dirty="0"/>
              <a:t>If you obtain      12           3            5       </a:t>
            </a:r>
            <a:r>
              <a:rPr lang="en-US" dirty="0">
                <a:sym typeface="Wingdings" panose="05000000000000000000" pitchFamily="2" charset="2"/>
              </a:rPr>
              <a:t> likely need to review plan with team</a:t>
            </a:r>
          </a:p>
          <a:p>
            <a:r>
              <a:rPr lang="en-US" dirty="0"/>
              <a:t>If you obtain      10           5            5       </a:t>
            </a:r>
            <a:r>
              <a:rPr lang="en-US" dirty="0">
                <a:sym typeface="Wingdings" panose="05000000000000000000" pitchFamily="2" charset="2"/>
              </a:rPr>
              <a:t> certainly need to review plan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42E362-36FD-1EA1-51F6-3989EDD52029}"/>
              </a:ext>
            </a:extLst>
          </p:cNvPr>
          <p:cNvSpPr txBox="1"/>
          <p:nvPr/>
        </p:nvSpPr>
        <p:spPr>
          <a:xfrm>
            <a:off x="2306104" y="3928265"/>
            <a:ext cx="2265895" cy="27432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7F3596-271D-4E68-641C-36D0C9F81BF3}"/>
              </a:ext>
            </a:extLst>
          </p:cNvPr>
          <p:cNvSpPr txBox="1"/>
          <p:nvPr/>
        </p:nvSpPr>
        <p:spPr>
          <a:xfrm>
            <a:off x="381388" y="4794415"/>
            <a:ext cx="4023360" cy="120032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en-US" dirty="0"/>
              <a:t>Here, there are many sideways thumbs, and the “yes” votes do not overwhelm the “no” votes. The team is not aligned.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B4CE7F1-733F-A624-0AE7-88ECECFC54F5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flipH="1">
            <a:off x="2393068" y="4202585"/>
            <a:ext cx="1045984" cy="591830"/>
          </a:xfrm>
          <a:prstGeom prst="line">
            <a:avLst/>
          </a:prstGeom>
          <a:noFill/>
          <a:ln w="28575">
            <a:solidFill>
              <a:srgbClr val="0070C0"/>
            </a:solidFill>
          </a:ln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6268614-F377-040E-BCAF-CCE3EFDFB265}"/>
              </a:ext>
            </a:extLst>
          </p:cNvPr>
          <p:cNvSpPr txBox="1"/>
          <p:nvPr/>
        </p:nvSpPr>
        <p:spPr>
          <a:xfrm>
            <a:off x="2306104" y="3372332"/>
            <a:ext cx="2265895" cy="274320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3F9F7-AA7F-507A-49CD-9A7D3863B8E3}"/>
              </a:ext>
            </a:extLst>
          </p:cNvPr>
          <p:cNvSpPr txBox="1"/>
          <p:nvPr/>
        </p:nvSpPr>
        <p:spPr>
          <a:xfrm>
            <a:off x="5191850" y="4791052"/>
            <a:ext cx="3657600" cy="1005840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en-US" dirty="0"/>
              <a:t>Here, there are many more “yes” than “no” votes, and the number of “good enough” votes is modest.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5F9866D-8849-7755-24E8-B26C36D6CF46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>
            <a:off x="4571999" y="3509492"/>
            <a:ext cx="619851" cy="1784480"/>
          </a:xfrm>
          <a:prstGeom prst="line">
            <a:avLst/>
          </a:prstGeom>
          <a:noFill/>
          <a:ln w="28575">
            <a:solidFill>
              <a:srgbClr val="00B050"/>
            </a:solidFill>
            <a:prstDash val="sysDash"/>
          </a:ln>
        </p:spPr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281F0B5-50FB-AFAE-1A42-586D6E70FD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676" y="2458435"/>
            <a:ext cx="913107" cy="8229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20DF3E8-5A7F-3764-008B-9D0FF40EAF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852388" y="2458435"/>
            <a:ext cx="913107" cy="82296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BAED62F-210A-59CE-8079-C87BF2FE2D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97232" y="2458435"/>
            <a:ext cx="913107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5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Thumb Voting</a:t>
            </a:r>
            <a:r>
              <a:rPr lang="en-US" sz="2800" b="1" dirty="0"/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Usual thumb voting is either up or down. The key here is to add a third option – the sideways thumb.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sideways thumb is usually interpreted as “I can live with it” – meaning any of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I don’t have a strong opinion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I’m not going to argue about 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I don’t know enough to make an informed decision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Thumb voting involves the entire team.  After thumb voting a team often feels more committed to the team’s decision.</a:t>
            </a:r>
            <a:endParaRPr lang="en-US" sz="1400" dirty="0">
              <a:latin typeface="+mn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Here are worked examples about how to interpret different outcomes when 20 people e are voting.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3BC599-0C6B-B819-9465-D18CB183D439}"/>
              </a:ext>
            </a:extLst>
          </p:cNvPr>
          <p:cNvSpPr txBox="1"/>
          <p:nvPr/>
        </p:nvSpPr>
        <p:spPr>
          <a:xfrm>
            <a:off x="514350" y="4477851"/>
            <a:ext cx="4114800" cy="400110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Figure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https://freesvg.org/thumb-up-symbol-with-right-hand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42F571-56C6-52DF-4A8E-673CB40EB644}"/>
              </a:ext>
            </a:extLst>
          </p:cNvPr>
          <p:cNvSpPr txBox="1"/>
          <p:nvPr/>
        </p:nvSpPr>
        <p:spPr>
          <a:xfrm>
            <a:off x="4787180" y="4477851"/>
            <a:ext cx="4114800" cy="400110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Figure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https://freesvg.org/thumb-up-symbol-with-right-hand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512</Words>
  <Application>Microsoft Office PowerPoint</Application>
  <PresentationFormat>On-screen Show (4:3)</PresentationFormat>
  <Paragraphs>61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2022-06-18T03:27:55Z</dcterms:created>
  <dcterms:modified xsi:type="dcterms:W3CDTF">2024-11-01T13:49:01Z</dcterms:modified>
</cp:coreProperties>
</file>