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73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ECFF"/>
    <a:srgbClr val="CC0000"/>
    <a:srgbClr val="CCFFCC"/>
    <a:srgbClr val="FF0000"/>
    <a:srgbClr val="FFFFCC"/>
    <a:srgbClr val="CCFFFF"/>
    <a:srgbClr val="00FFFF"/>
    <a:srgbClr val="00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5736" autoAdjust="0"/>
  </p:normalViewPr>
  <p:slideViewPr>
    <p:cSldViewPr>
      <p:cViewPr varScale="1">
        <p:scale>
          <a:sx n="85" d="100"/>
          <a:sy n="85" d="100"/>
        </p:scale>
        <p:origin x="34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21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52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027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Starburst brainstorming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72000" y="120830"/>
            <a:ext cx="27094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create brainstorming questions?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65" y="1228448"/>
            <a:ext cx="3104649" cy="30454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Starburst Brainstorming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is a type of structured brainstorming that focuses on creating key questions before finding the answers.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process uses a six-point starburst diagram, the points of the star are </a:t>
            </a:r>
            <a:r>
              <a:rPr lang="en-US" sz="1600" i="1" dirty="0"/>
              <a:t>who, what, when, where, why, </a:t>
            </a:r>
            <a:r>
              <a:rPr lang="en-US" sz="1600" dirty="0"/>
              <a:t>and </a:t>
            </a:r>
            <a:r>
              <a:rPr lang="en-US" sz="1600" i="1" dirty="0"/>
              <a:t>how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facilitator manages the process and addresses off-track (but useful) questions.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429000" y="1787863"/>
            <a:ext cx="5600700" cy="265172"/>
          </a:xfrm>
          <a:prstGeom prst="triangle">
            <a:avLst>
              <a:gd name="adj" fmla="val 4648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931" y="2019782"/>
            <a:ext cx="5600700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Construct a </a:t>
            </a:r>
            <a:r>
              <a:rPr lang="en-US" sz="1600" b="1" dirty="0"/>
              <a:t>six-pointed star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Put the concept, process, problem, product or service in the center of the star.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Add the five ‘W’s and the ‘H’ at the star’s points.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of the six star points, </a:t>
            </a:r>
            <a:r>
              <a:rPr lang="en-US" sz="1600" b="1" dirty="0"/>
              <a:t>create questions </a:t>
            </a:r>
            <a:r>
              <a:rPr lang="en-US" sz="1600" dirty="0"/>
              <a:t>for the word at that star point and write them down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Do not attempt to answer questions immediately.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Continue brainstorming until there are at least 3 questions for each of the six points of the star,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Systematically </a:t>
            </a:r>
            <a:r>
              <a:rPr lang="en-US" sz="1600" b="1" dirty="0"/>
              <a:t>address each question</a:t>
            </a:r>
            <a:r>
              <a:rPr lang="en-US" sz="1600" dirty="0"/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584775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pPr algn="ctr" eaLnBrk="0" hangingPunct="0">
              <a:defRPr/>
            </a:pPr>
            <a:r>
              <a:rPr lang="en-US" sz="1600" b="1" dirty="0">
                <a:latin typeface="Arial" pitchFamily="34" charset="0"/>
              </a:rPr>
              <a:t>Starbursting</a:t>
            </a:r>
          </a:p>
          <a:p>
            <a:pPr algn="ctr" eaLnBrk="0" hangingPunct="0">
              <a:defRPr/>
            </a:pPr>
            <a:r>
              <a:rPr lang="en-US" sz="1600" b="1" dirty="0">
                <a:latin typeface="Arial" pitchFamily="34" charset="0"/>
              </a:rPr>
              <a:t>Process</a:t>
            </a:r>
          </a:p>
        </p:txBody>
      </p:sp>
      <p:sp>
        <p:nvSpPr>
          <p:cNvPr id="29" name="Line 46">
            <a:extLst>
              <a:ext uri="{FF2B5EF4-FFF2-40B4-BE49-F238E27FC236}">
                <a16:creationId xmlns:a16="http://schemas.microsoft.com/office/drawing/2014/main" id="{D70C8C84-91B3-4209-B8E6-5AC93CF3C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316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CCEA7712-E33E-442C-BF36-F5762007D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7550" y="1393535"/>
            <a:ext cx="17386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Concept or process</a:t>
            </a:r>
          </a:p>
        </p:txBody>
      </p:sp>
      <p:cxnSp>
        <p:nvCxnSpPr>
          <p:cNvPr id="48" name="Straight Arrow Connector 49">
            <a:extLst>
              <a:ext uri="{FF2B5EF4-FFF2-40B4-BE49-F238E27FC236}">
                <a16:creationId xmlns:a16="http://schemas.microsoft.com/office/drawing/2014/main" id="{19B09DE7-53E5-4B5F-9F25-B9E90B7FBD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5959" y="1709677"/>
            <a:ext cx="1600200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4" name="Straight Arrow Connector 47">
            <a:extLst>
              <a:ext uri="{FF2B5EF4-FFF2-40B4-BE49-F238E27FC236}">
                <a16:creationId xmlns:a16="http://schemas.microsoft.com/office/drawing/2014/main" id="{3D7E4D02-296E-4293-811D-8B94A44BE8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40985" y="1507956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TextBox 42">
            <a:extLst>
              <a:ext uri="{FF2B5EF4-FFF2-40B4-BE49-F238E27FC236}">
                <a16:creationId xmlns:a16="http://schemas.microsoft.com/office/drawing/2014/main" id="{28ABF6FE-959F-A619-A469-40C62EBD9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174" y="1228448"/>
            <a:ext cx="182331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Key questions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9242886-701D-3B5B-3DE6-7DE511708DDE}"/>
              </a:ext>
            </a:extLst>
          </p:cNvPr>
          <p:cNvGrpSpPr/>
          <p:nvPr/>
        </p:nvGrpSpPr>
        <p:grpSpPr>
          <a:xfrm>
            <a:off x="7730212" y="28575"/>
            <a:ext cx="1055687" cy="852338"/>
            <a:chOff x="7730212" y="28575"/>
            <a:chExt cx="1055687" cy="852338"/>
          </a:xfrm>
        </p:grpSpPr>
        <p:sp>
          <p:nvSpPr>
            <p:cNvPr id="23" name="Text Box 44">
              <a:extLst>
                <a:ext uri="{FF2B5EF4-FFF2-40B4-BE49-F238E27FC236}">
                  <a16:creationId xmlns:a16="http://schemas.microsoft.com/office/drawing/2014/main" id="{07B9F062-15C0-1668-7AAD-5102B025D7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30212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6A9F138-CCE8-FF8B-C73F-2B0AAC969F67}"/>
                </a:ext>
              </a:extLst>
            </p:cNvPr>
            <p:cNvSpPr txBox="1"/>
            <p:nvPr/>
          </p:nvSpPr>
          <p:spPr>
            <a:xfrm>
              <a:off x="7768311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AEFC3B58-9F65-2311-1825-0FC5ADA5A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55" y="4631880"/>
            <a:ext cx="4294064" cy="1972175"/>
          </a:xfrm>
          <a:prstGeom prst="rect">
            <a:avLst/>
          </a:prstGeom>
        </p:spPr>
      </p:pic>
      <p:cxnSp>
        <p:nvCxnSpPr>
          <p:cNvPr id="21" name="Straight Arrow Connector 47">
            <a:extLst>
              <a:ext uri="{FF2B5EF4-FFF2-40B4-BE49-F238E27FC236}">
                <a16:creationId xmlns:a16="http://schemas.microsoft.com/office/drawing/2014/main" id="{5815BB63-31F6-C616-94BC-48E9C57EEC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11993" y="1815733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" name="TextBox 42">
            <a:extLst>
              <a:ext uri="{FF2B5EF4-FFF2-40B4-BE49-F238E27FC236}">
                <a16:creationId xmlns:a16="http://schemas.microsoft.com/office/drawing/2014/main" id="{05EEA7B7-24E5-DA5C-3B90-E6A3A9784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6182" y="1536225"/>
            <a:ext cx="182331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70828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5" y="76200"/>
            <a:ext cx="85189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Starburst brainstorming – Example – Phone App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4FF228-E61E-2B4B-4E53-FC509CA36845}"/>
              </a:ext>
            </a:extLst>
          </p:cNvPr>
          <p:cNvSpPr txBox="1"/>
          <p:nvPr/>
        </p:nvSpPr>
        <p:spPr>
          <a:xfrm>
            <a:off x="177012" y="654066"/>
            <a:ext cx="71985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 your company is creating a new phone application. </a:t>
            </a:r>
          </a:p>
          <a:p>
            <a:r>
              <a:rPr lang="en-US" dirty="0"/>
              <a:t>The resulting Starburst might look as follows.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There are 6 collections of questions.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Each collection has at least </a:t>
            </a:r>
            <a:r>
              <a:rPr lang="en-US" i="1"/>
              <a:t>3 questions.</a:t>
            </a:r>
            <a:endParaRPr lang="en-US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25F2C1-DDC8-372E-44E3-2C402DE6E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012" y="2061719"/>
            <a:ext cx="8639805" cy="45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00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Starburst brainstorming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Starburst brainstorming is best performed with no more than 6 people (otherwise the sessions takes too long).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Pros of Starbursting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Starbursting often raises questions not usually asked in a typical brainstorming session.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Starburst questions and answers may lead to new product concepts.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Cons of Starbursting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After a starburst session, there are many next steps such as creating project goals and a project timeline.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Starbursting can be time-consuming, it might be inappropriate for time-critical problems.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Instead of one starburst meeting, you can hold 2 brainstorming meetings, one to create the questions (starbursting) and one to answer the questions raised.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questions raised in a starbursting  meeting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Can be related to any problem related issue, from cradle to grave;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Can address abstract concerns such as whether the product achieves company, is good for society,, etc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On-screen Show 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2022-06-18T03:20:10Z</dcterms:created>
  <dcterms:modified xsi:type="dcterms:W3CDTF">2024-11-01T13:56:10Z</dcterms:modified>
</cp:coreProperties>
</file>