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269" r:id="rId2"/>
    <p:sldId id="268" r:id="rId3"/>
    <p:sldId id="127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DE1"/>
    <a:srgbClr val="E6E6E6"/>
    <a:srgbClr val="FFFFFF"/>
    <a:srgbClr val="438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852D7-F6C8-410B-A99B-AF8371F4877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F0B32-EF87-4CE7-8BB0-AA8333FF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251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32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8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21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0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8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7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6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3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0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54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8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4225925" y="1878013"/>
            <a:ext cx="4752975" cy="1092832"/>
          </a:xfrm>
          <a:prstGeom prst="triangle">
            <a:avLst>
              <a:gd name="adj" fmla="val 339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Dashboard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3920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monitor performance?</a:t>
            </a: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255" y="2952095"/>
            <a:ext cx="5120640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Determine audience</a:t>
            </a:r>
            <a:endParaRPr lang="en-US" sz="1600" dirty="0"/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Who benefits from the dashboard?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Select metrics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Which metrics, ideally 3-7, should appear? </a:t>
            </a:r>
          </a:p>
          <a:p>
            <a:pPr lvl="1"/>
            <a:r>
              <a:rPr lang="en-US" sz="1600" dirty="0"/>
              <a:t>	(The audience should influence the metrics.)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Common metrics: customer complaints, product defects, safety, system downtime, or sales.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Design presentation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How should each metric be represented?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How should the metrics appear in the display?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Implementation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/>
              <a:t>How will the metric values be updated?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/>
              <a:t>How often will the metric values be updated?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Review and update as needed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1017161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Dashboard Creation    Process     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18015" y="2107953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2092" y="1389995"/>
            <a:ext cx="130968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Need to communicate</a:t>
            </a:r>
          </a:p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current status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0711" y="2120653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0949" y="1357531"/>
            <a:ext cx="124200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Graphical informational display</a:t>
            </a:r>
          </a:p>
        </p:txBody>
      </p:sp>
      <p:grpSp>
        <p:nvGrpSpPr>
          <p:cNvPr id="3085" name="Group 23">
            <a:extLst>
              <a:ext uri="{FF2B5EF4-FFF2-40B4-BE49-F238E27FC236}">
                <a16:creationId xmlns:a16="http://schemas.microsoft.com/office/drawing/2014/main" id="{D5708C92-0B04-49C5-E978-0504660CA6CF}"/>
              </a:ext>
            </a:extLst>
          </p:cNvPr>
          <p:cNvGrpSpPr>
            <a:grpSpLocks/>
          </p:cNvGrpSpPr>
          <p:nvPr/>
        </p:nvGrpSpPr>
        <p:grpSpPr bwMode="auto">
          <a:xfrm>
            <a:off x="7842250" y="28575"/>
            <a:ext cx="1055688" cy="852488"/>
            <a:chOff x="6499206" y="28979"/>
            <a:chExt cx="1055687" cy="851934"/>
          </a:xfrm>
        </p:grpSpPr>
        <p:sp>
          <p:nvSpPr>
            <p:cNvPr id="3092" name="Text Box 44">
              <a:extLst>
                <a:ext uri="{FF2B5EF4-FFF2-40B4-BE49-F238E27FC236}">
                  <a16:creationId xmlns:a16="http://schemas.microsoft.com/office/drawing/2014/main" id="{D641EE23-5866-E2EE-AFDB-C68EAF8F0A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93" name="TextBox 29">
              <a:extLst>
                <a:ext uri="{FF2B5EF4-FFF2-40B4-BE49-F238E27FC236}">
                  <a16:creationId xmlns:a16="http://schemas.microsoft.com/office/drawing/2014/main" id="{6DF60613-C9E2-D4EE-8CC0-BCBB82F6CD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291840" cy="255454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ts val="0"/>
              </a:spcBef>
              <a:defRPr sz="1600" b="0">
                <a:latin typeface="Arial" charset="0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b="1" dirty="0">
                <a:solidFill>
                  <a:srgbClr val="0070C0"/>
                </a:solidFill>
              </a:rPr>
              <a:t>dashboard</a:t>
            </a:r>
            <a:r>
              <a:rPr lang="en-US" dirty="0"/>
              <a:t> is a business reporting tool consolidating and displaying critical metrics and key performance indicators (</a:t>
            </a:r>
            <a:r>
              <a:rPr lang="en-US" dirty="0" err="1"/>
              <a:t>KPIs</a:t>
            </a:r>
            <a:r>
              <a:rPr lang="en-US" dirty="0"/>
              <a:t>) on one screen/page.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Dashboards allow real-time performance to be monitored, usually with multiple graphics.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Dashboards are used at every level of an organization.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6567B2-5D42-C8CD-FDA5-87704FB27C25}"/>
              </a:ext>
            </a:extLst>
          </p:cNvPr>
          <p:cNvSpPr txBox="1"/>
          <p:nvPr/>
        </p:nvSpPr>
        <p:spPr>
          <a:xfrm>
            <a:off x="62723" y="4504203"/>
            <a:ext cx="354350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Metrics can use elements to show meta information. Below, see change in color and arrow direction</a:t>
            </a:r>
            <a:endParaRPr lang="en-US" sz="1800" dirty="0"/>
          </a:p>
          <a:p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6272CC-CE94-2475-DC8C-18DA7F6D7B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23" y="5487987"/>
            <a:ext cx="3420393" cy="1016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487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882CB6E-F73D-0768-0C76-D1E7E6F92280}"/>
              </a:ext>
            </a:extLst>
          </p:cNvPr>
          <p:cNvSpPr/>
          <p:nvPr/>
        </p:nvSpPr>
        <p:spPr>
          <a:xfrm>
            <a:off x="426650" y="967351"/>
            <a:ext cx="8465905" cy="5272175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70009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Dashboard – Example – 6in6 web site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CE0898-6F33-1E18-5AB3-6EEEA5B2C7BE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 Dan Zwillinger. All rights reserved.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82C7056-211D-C5B7-C610-D2613364D0BA}"/>
              </a:ext>
            </a:extLst>
          </p:cNvPr>
          <p:cNvSpPr txBox="1"/>
          <p:nvPr/>
        </p:nvSpPr>
        <p:spPr>
          <a:xfrm>
            <a:off x="5778502" y="6257103"/>
            <a:ext cx="3047629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000" dirty="0">
                <a:latin typeface="Arial" charset="0"/>
              </a:rPr>
              <a:t>Figure credits</a:t>
            </a:r>
          </a:p>
          <a:p>
            <a:r>
              <a:rPr lang="en-US" sz="1000" dirty="0"/>
              <a:t>https://commons.wikimedia.org/wiki/File:Pie-chart.jpg</a:t>
            </a:r>
          </a:p>
          <a:p>
            <a:r>
              <a:rPr lang="en-US" sz="1000" dirty="0"/>
              <a:t>https://openclipart.org/detail/323734/thermometer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3F27DC0-2477-4233-D0AB-0AB4FF18DD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7575" y="4361981"/>
            <a:ext cx="1414910" cy="16136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C06A83-E650-0D99-CCBE-467D22D55B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6238" y="4361981"/>
            <a:ext cx="2416612" cy="161369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606A3D-64FE-BCA7-BAD0-F758DD1083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6067" y="3887218"/>
            <a:ext cx="3475952" cy="208846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8D70646-4C50-C9F3-DAC2-3FE60B886216}"/>
              </a:ext>
            </a:extLst>
          </p:cNvPr>
          <p:cNvSpPr txBox="1"/>
          <p:nvPr/>
        </p:nvSpPr>
        <p:spPr>
          <a:xfrm>
            <a:off x="798867" y="3545581"/>
            <a:ext cx="37422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Weekly number of 6in6 web pages served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B37C316-2216-6C95-20C3-1821F493A1EE}"/>
              </a:ext>
            </a:extLst>
          </p:cNvPr>
          <p:cNvSpPr txBox="1"/>
          <p:nvPr/>
        </p:nvSpPr>
        <p:spPr>
          <a:xfrm>
            <a:off x="6254714" y="1455227"/>
            <a:ext cx="150502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Number of new 6in6 web pages (this month)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986589B-6ADE-CD78-49D5-C10AC84B3BB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53252" y="1263284"/>
            <a:ext cx="906341" cy="259462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47B9582-6997-0BC0-9C04-724FA9F2522F}"/>
              </a:ext>
            </a:extLst>
          </p:cNvPr>
          <p:cNvSpPr txBox="1"/>
          <p:nvPr/>
        </p:nvSpPr>
        <p:spPr>
          <a:xfrm>
            <a:off x="8206180" y="155606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FB0FAA-E372-BC09-BE12-267B6EAF97DB}"/>
              </a:ext>
            </a:extLst>
          </p:cNvPr>
          <p:cNvSpPr txBox="1"/>
          <p:nvPr/>
        </p:nvSpPr>
        <p:spPr>
          <a:xfrm>
            <a:off x="8206180" y="2661277"/>
            <a:ext cx="418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024C6E4-339D-948B-AC4B-BC38607970E8}"/>
              </a:ext>
            </a:extLst>
          </p:cNvPr>
          <p:cNvSpPr txBox="1"/>
          <p:nvPr/>
        </p:nvSpPr>
        <p:spPr>
          <a:xfrm>
            <a:off x="3929159" y="2871102"/>
            <a:ext cx="27833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/>
              <a:t>4 July 2023 – 6in6 web site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68CA3BC-584D-CAE1-027C-8415A5E7946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0562" y="1179890"/>
            <a:ext cx="3742266" cy="15761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D24603A-0A97-6B08-627B-7C23629520EE}"/>
              </a:ext>
            </a:extLst>
          </p:cNvPr>
          <p:cNvSpPr txBox="1"/>
          <p:nvPr/>
        </p:nvSpPr>
        <p:spPr>
          <a:xfrm>
            <a:off x="8206180" y="2108673"/>
            <a:ext cx="418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Dashboard</a:t>
            </a:r>
            <a:r>
              <a:rPr lang="en-US" altLang="en-US" sz="2800" b="1" dirty="0">
                <a:solidFill>
                  <a:srgbClr val="000000"/>
                </a:solidFill>
              </a:rPr>
              <a:t> 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While a dashboard may be electric and updated every second, they may also be on paper and updated by hand.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Electronic dashboards may be viewed, for example, on a large public monitor or via a web application.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There is a fundamental difference a dashboard and a scorecard: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Dashboard: </a:t>
            </a:r>
            <a:r>
              <a:rPr lang="en-US" sz="1600" dirty="0">
                <a:effectLst/>
              </a:rPr>
              <a:t>a performance </a:t>
            </a:r>
            <a:r>
              <a:rPr lang="en-US" sz="1600" i="1" dirty="0">
                <a:effectLst/>
              </a:rPr>
              <a:t>monitoring</a:t>
            </a:r>
            <a:r>
              <a:rPr lang="en-US" sz="1600" dirty="0">
                <a:effectLst/>
              </a:rPr>
              <a:t> system, it has real-time views of </a:t>
            </a:r>
            <a:r>
              <a:rPr lang="en-US" sz="1600" dirty="0" err="1">
                <a:effectLst/>
              </a:rPr>
              <a:t>KPIs</a:t>
            </a:r>
            <a:endParaRPr lang="en-US" sz="1600" dirty="0">
              <a:effectLst/>
            </a:endParaRP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effectLst/>
              </a:rPr>
              <a:t> Scorecard: a performance </a:t>
            </a:r>
            <a:r>
              <a:rPr lang="en-US" sz="1600" i="1" dirty="0">
                <a:effectLst/>
              </a:rPr>
              <a:t>management</a:t>
            </a:r>
            <a:r>
              <a:rPr lang="en-US" sz="1600" dirty="0">
                <a:effectLst/>
              </a:rPr>
              <a:t> system,  it compares current state to organizational goals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2462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This example has graphics for multiple </a:t>
            </a:r>
            <a:r>
              <a:rPr lang="en-US" sz="1400" dirty="0" err="1">
                <a:latin typeface="Arial" charset="0"/>
              </a:rPr>
              <a:t>KPIs</a:t>
            </a:r>
            <a:r>
              <a:rPr lang="en-US" sz="1400" dirty="0">
                <a:latin typeface="Arial" charset="0"/>
              </a:rPr>
              <a:t>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The different graphics shown include: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A pie chart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A line chart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A number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A text block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A thermometer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Other common elements that sometimes appear are: 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Histograms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Bar charts &amp; stacked bar charts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6393024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3939</TotalTime>
  <Words>399</Words>
  <Application>Microsoft Office PowerPoint</Application>
  <PresentationFormat>On-screen Show (4:3)</PresentationFormat>
  <Paragraphs>60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zwillinger</dc:creator>
  <cp:lastModifiedBy>dan zwillinger</cp:lastModifiedBy>
  <cp:revision>38</cp:revision>
  <dcterms:created xsi:type="dcterms:W3CDTF">2022-08-07T10:33:11Z</dcterms:created>
  <dcterms:modified xsi:type="dcterms:W3CDTF">2024-11-01T13:51:38Z</dcterms:modified>
</cp:coreProperties>
</file>