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1" r:id="rId2"/>
    <p:sldId id="1273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CCFFCC"/>
    <a:srgbClr val="FF0000"/>
    <a:srgbClr val="FFFFCC"/>
    <a:srgbClr val="CCFFFF"/>
    <a:srgbClr val="00FFFF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6206" autoAdjust="0"/>
  </p:normalViewPr>
  <p:slideViewPr>
    <p:cSldViewPr>
      <p:cViewPr varScale="1">
        <p:scale>
          <a:sx n="85" d="100"/>
          <a:sy n="85" d="100"/>
        </p:scale>
        <p:origin x="50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037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4780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74724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Voice of the Customer (VOC)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4540397" y="207084"/>
            <a:ext cx="296805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delight a customer?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-740806" y="11430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4379975" y="28575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AEC357D-ABA7-4FF8-91EC-09EF8F3F7CF8}"/>
              </a:ext>
            </a:extLst>
          </p:cNvPr>
          <p:cNvGrpSpPr/>
          <p:nvPr/>
        </p:nvGrpSpPr>
        <p:grpSpPr>
          <a:xfrm>
            <a:off x="7472765" y="28575"/>
            <a:ext cx="1387053" cy="852338"/>
            <a:chOff x="6129740" y="28575"/>
            <a:chExt cx="1387053" cy="852338"/>
          </a:xfrm>
        </p:grpSpPr>
        <p:sp>
          <p:nvSpPr>
            <p:cNvPr id="25" name="Text Box 44">
              <a:extLst>
                <a:ext uri="{FF2B5EF4-FFF2-40B4-BE49-F238E27FC236}">
                  <a16:creationId xmlns:a16="http://schemas.microsoft.com/office/drawing/2014/main" id="{32500781-9590-46A7-95F3-70A318D094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13267" y="28575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6955446-FEAD-4ADD-9038-5BE5D2AE05C6}"/>
                </a:ext>
              </a:extLst>
            </p:cNvPr>
            <p:cNvSpPr txBox="1"/>
            <p:nvPr/>
          </p:nvSpPr>
          <p:spPr>
            <a:xfrm>
              <a:off x="6129740" y="357693"/>
              <a:ext cx="1387053" cy="523220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/>
                <a:t>Some training required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CAE046C2-D33A-4719-9C0F-795957ADE58F}"/>
              </a:ext>
            </a:extLst>
          </p:cNvPr>
          <p:cNvSpPr/>
          <p:nvPr/>
        </p:nvSpPr>
        <p:spPr>
          <a:xfrm>
            <a:off x="3727090" y="2539757"/>
            <a:ext cx="5160446" cy="602570"/>
          </a:xfrm>
          <a:prstGeom prst="triangle">
            <a:avLst>
              <a:gd name="adj" fmla="val 5989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 Box 52">
            <a:extLst>
              <a:ext uri="{FF2B5EF4-FFF2-40B4-BE49-F238E27FC236}">
                <a16:creationId xmlns:a16="http://schemas.microsoft.com/office/drawing/2014/main" id="{8B7EC5DF-B5BC-472C-8A6D-52CC1F477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1807" y="3160165"/>
            <a:ext cx="5120640" cy="20621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Identify the </a:t>
            </a:r>
            <a:r>
              <a:rPr lang="en-US" sz="1600" b="1" dirty="0">
                <a:solidFill>
                  <a:srgbClr val="0070C0"/>
                </a:solidFill>
                <a:cs typeface="Arial" pitchFamily="34" charset="0"/>
              </a:rPr>
              <a:t>product </a:t>
            </a:r>
            <a:r>
              <a:rPr lang="en-US" sz="1600" dirty="0"/>
              <a:t>and its external customers.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Identify the </a:t>
            </a:r>
            <a:r>
              <a:rPr lang="en-US" sz="1600" b="1" dirty="0">
                <a:solidFill>
                  <a:srgbClr val="0070C0"/>
                </a:solidFill>
                <a:cs typeface="Arial" pitchFamily="34" charset="0"/>
              </a:rPr>
              <a:t>customers </a:t>
            </a:r>
            <a:r>
              <a:rPr lang="en-US" sz="1600" dirty="0"/>
              <a:t>along the value stream.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For each customer – find </a:t>
            </a:r>
            <a:r>
              <a:rPr lang="en-US" sz="1600" b="1" dirty="0">
                <a:solidFill>
                  <a:srgbClr val="0070C0"/>
                </a:solidFill>
                <a:cs typeface="Arial" pitchFamily="34" charset="0"/>
              </a:rPr>
              <a:t>product attributes</a:t>
            </a:r>
            <a:endParaRPr lang="en-US" sz="1600" dirty="0"/>
          </a:p>
          <a:p>
            <a:pPr marL="633413" lvl="1" indent="-285750">
              <a:buFont typeface="Wingdings" pitchFamily="2" charset="2"/>
              <a:buChar char="§"/>
            </a:pPr>
            <a:r>
              <a:rPr lang="en-US" sz="1600" dirty="0"/>
              <a:t>A great product is one that results in __? </a:t>
            </a:r>
          </a:p>
          <a:p>
            <a:pPr marL="633413" lvl="1" indent="-285750">
              <a:buFont typeface="Wingdings" pitchFamily="2" charset="2"/>
              <a:buChar char="§"/>
            </a:pPr>
            <a:r>
              <a:rPr lang="en-US" sz="1600" dirty="0"/>
              <a:t>A great product is one that is ________?</a:t>
            </a:r>
          </a:p>
          <a:p>
            <a:pPr marL="633413" lvl="1" indent="-285750">
              <a:buFont typeface="Wingdings" pitchFamily="2" charset="2"/>
              <a:buChar char="§"/>
            </a:pPr>
            <a:r>
              <a:rPr lang="en-US" sz="1600" dirty="0"/>
              <a:t>A great product is one that has_______?</a:t>
            </a:r>
          </a:p>
          <a:p>
            <a:pPr marL="633413" lvl="1" indent="-285750">
              <a:buFont typeface="Wingdings" pitchFamily="2" charset="2"/>
              <a:buChar char="§"/>
            </a:pPr>
            <a:r>
              <a:rPr lang="en-US" sz="1600" dirty="0"/>
              <a:t>Problems in similar products_________?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Determine improvement </a:t>
            </a:r>
            <a:r>
              <a:rPr lang="en-US" sz="1600" b="1" dirty="0">
                <a:solidFill>
                  <a:srgbClr val="0070C0"/>
                </a:solidFill>
                <a:cs typeface="Arial" pitchFamily="34" charset="0"/>
              </a:rPr>
              <a:t>priorities.</a:t>
            </a:r>
            <a:endParaRPr lang="en-US" sz="1600" dirty="0"/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746" y="1244023"/>
            <a:ext cx="3301678" cy="1016672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100"/>
              </a:spcBef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The </a:t>
            </a:r>
            <a:r>
              <a:rPr lang="en-US" sz="1400" b="1" dirty="0">
                <a:solidFill>
                  <a:srgbClr val="0070C0"/>
                </a:solidFill>
              </a:rPr>
              <a:t>Voice of the Customer </a:t>
            </a:r>
            <a:r>
              <a:rPr lang="en-US" sz="1400" b="1" dirty="0"/>
              <a:t>(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VOC)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represents the 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customer’s thinking: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endParaRPr lang="en-US" sz="12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ED08073-9CDA-48CB-BF01-9B4AEB47F15D}"/>
              </a:ext>
            </a:extLst>
          </p:cNvPr>
          <p:cNvSpPr txBox="1"/>
          <p:nvPr/>
        </p:nvSpPr>
        <p:spPr>
          <a:xfrm>
            <a:off x="5757603" y="1543377"/>
            <a:ext cx="1691182" cy="1323439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en-US" sz="2000" b="1" dirty="0">
                <a:latin typeface="Arial" pitchFamily="34" charset="0"/>
              </a:rPr>
              <a:t>Voice of the customer</a:t>
            </a:r>
          </a:p>
          <a:p>
            <a:pPr algn="ctr" eaLnBrk="0" hangingPunct="0">
              <a:spcBef>
                <a:spcPts val="0"/>
              </a:spcBef>
              <a:defRPr/>
            </a:pPr>
            <a:r>
              <a:rPr lang="en-US" sz="2000" b="1" dirty="0">
                <a:latin typeface="Arial" pitchFamily="34" charset="0"/>
              </a:rPr>
              <a:t>(VOC) creation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7DF5AEC-96B6-400E-89AA-20477C399EF1}"/>
              </a:ext>
            </a:extLst>
          </p:cNvPr>
          <p:cNvSpPr txBox="1"/>
          <p:nvPr/>
        </p:nvSpPr>
        <p:spPr>
          <a:xfrm>
            <a:off x="7452375" y="2286329"/>
            <a:ext cx="7924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VOC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82EB569-76A0-49C1-A590-7D6299A55D95}"/>
              </a:ext>
            </a:extLst>
          </p:cNvPr>
          <p:cNvSpPr txBox="1"/>
          <p:nvPr/>
        </p:nvSpPr>
        <p:spPr>
          <a:xfrm>
            <a:off x="4540397" y="1523200"/>
            <a:ext cx="11471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Customer (external)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AE067FE-49AA-4F71-BDB3-ACA1CDE87801}"/>
              </a:ext>
            </a:extLst>
          </p:cNvPr>
          <p:cNvSpPr txBox="1"/>
          <p:nvPr/>
        </p:nvSpPr>
        <p:spPr>
          <a:xfrm>
            <a:off x="233387" y="1700775"/>
            <a:ext cx="1484957" cy="523220"/>
          </a:xfrm>
          <a:prstGeom prst="rect">
            <a:avLst/>
          </a:prstGeom>
          <a:solidFill>
            <a:srgbClr val="FFFFCC"/>
          </a:solidFill>
          <a:ln w="12700">
            <a:noFill/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>
              <a:spcBef>
                <a:spcPts val="100"/>
              </a:spcBef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marL="60325" indent="-285750">
              <a:spcBef>
                <a:spcPts val="100"/>
              </a:spcBef>
              <a:buFont typeface="Wingdings" pitchFamily="2" charset="2"/>
              <a:buChar char="§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Wants</a:t>
            </a:r>
          </a:p>
          <a:p>
            <a:pPr marL="60325" indent="-285750">
              <a:spcBef>
                <a:spcPts val="100"/>
              </a:spcBef>
              <a:buFont typeface="Wingdings" pitchFamily="2" charset="2"/>
              <a:buChar char="§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Don’t wants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3313185-BE0F-44D7-8586-C23DE3B2088A}"/>
              </a:ext>
            </a:extLst>
          </p:cNvPr>
          <p:cNvSpPr txBox="1"/>
          <p:nvPr/>
        </p:nvSpPr>
        <p:spPr>
          <a:xfrm>
            <a:off x="1636979" y="1700775"/>
            <a:ext cx="1484957" cy="523220"/>
          </a:xfrm>
          <a:prstGeom prst="rect">
            <a:avLst/>
          </a:prstGeom>
          <a:solidFill>
            <a:srgbClr val="FFFFCC"/>
          </a:solidFill>
          <a:ln w="12700">
            <a:noFill/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>
              <a:spcBef>
                <a:spcPts val="100"/>
              </a:spcBef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marL="60325" indent="-285750">
              <a:buFont typeface="Wingdings" pitchFamily="2" charset="2"/>
              <a:buChar char="§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Functions</a:t>
            </a:r>
          </a:p>
          <a:p>
            <a:pPr marL="60325" indent="-285750">
              <a:buFont typeface="Wingdings" pitchFamily="2" charset="2"/>
              <a:buChar char="§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Features</a:t>
            </a:r>
          </a:p>
        </p:txBody>
      </p:sp>
      <p:sp>
        <p:nvSpPr>
          <p:cNvPr id="31" name="Rectangle 4">
            <a:extLst>
              <a:ext uri="{FF2B5EF4-FFF2-40B4-BE49-F238E27FC236}">
                <a16:creationId xmlns:a16="http://schemas.microsoft.com/office/drawing/2014/main" id="{AC9749EF-3CF8-417C-B4D1-58D3DAB7B0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746" y="2415837"/>
            <a:ext cx="3301678" cy="1704454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100"/>
              </a:spcBef>
            </a:pPr>
            <a:r>
              <a:rPr lang="en-US" sz="1400" b="1" dirty="0">
                <a:latin typeface="Arial" pitchFamily="34" charset="0"/>
                <a:cs typeface="Arial" pitchFamily="34" charset="0"/>
              </a:rPr>
              <a:t>VOC flows through the </a:t>
            </a:r>
            <a:r>
              <a:rPr lang="en-US" sz="1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value stream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342900" indent="-342900">
              <a:spcBef>
                <a:spcPts val="100"/>
              </a:spcBef>
              <a:buFont typeface="+mj-lt"/>
              <a:buAutoNum type="arabicPeriod"/>
            </a:pPr>
            <a:r>
              <a:rPr lang="en-US" sz="1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ustomer to  (e.g., NASA)</a:t>
            </a:r>
          </a:p>
          <a:p>
            <a:pPr marL="342900" indent="-342900">
              <a:spcBef>
                <a:spcPts val="100"/>
              </a:spcBef>
              <a:buFont typeface="+mj-lt"/>
              <a:buAutoNum type="arabicPeriod"/>
            </a:pPr>
            <a:r>
              <a:rPr lang="en-US" sz="14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ustomer to   (e.g., Bus Develop)</a:t>
            </a:r>
          </a:p>
          <a:p>
            <a:pPr marL="342900" indent="-342900">
              <a:spcBef>
                <a:spcPts val="100"/>
              </a:spcBef>
              <a:buFont typeface="+mj-lt"/>
              <a:buAutoNum type="arabicPeriod"/>
            </a:pPr>
            <a:r>
              <a:rPr lang="en-US" sz="14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ustomer to   (e.g., Systems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Eng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342900" indent="-342900">
              <a:spcBef>
                <a:spcPts val="100"/>
              </a:spcBef>
              <a:buFont typeface="+mj-lt"/>
              <a:buAutoNum type="arabicPeriod"/>
            </a:pPr>
            <a:r>
              <a:rPr lang="en-US" sz="14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ustomer to   (e.g., Hardware)</a:t>
            </a:r>
          </a:p>
          <a:p>
            <a:pPr marL="342900" indent="-342900">
              <a:spcBef>
                <a:spcPts val="100"/>
              </a:spcBef>
              <a:buFont typeface="+mj-lt"/>
              <a:buAutoNum type="arabicPeriod"/>
            </a:pPr>
            <a:r>
              <a:rPr lang="en-US" sz="14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ustomer to   (e.g.,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DFMA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team)</a:t>
            </a:r>
          </a:p>
          <a:p>
            <a:pPr marL="342900" indent="-342900">
              <a:spcBef>
                <a:spcPts val="100"/>
              </a:spcBef>
              <a:buFont typeface="+mj-lt"/>
              <a:buAutoNum type="arabicPeriod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…</a:t>
            </a:r>
            <a:endParaRPr lang="en-US" sz="1400" dirty="0"/>
          </a:p>
          <a:p>
            <a:endParaRPr lang="en-US" sz="1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3A832B9-BCB2-498B-A84F-814D40278171}"/>
              </a:ext>
            </a:extLst>
          </p:cNvPr>
          <p:cNvSpPr txBox="1"/>
          <p:nvPr/>
        </p:nvSpPr>
        <p:spPr>
          <a:xfrm>
            <a:off x="5579629" y="5429151"/>
            <a:ext cx="3280189" cy="11695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VOC is part of a product’s “chorus”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sz="1400" dirty="0" err="1"/>
              <a:t>VOB</a:t>
            </a:r>
            <a:r>
              <a:rPr lang="en-US" sz="1400" dirty="0"/>
              <a:t>    – Voice Of the </a:t>
            </a:r>
            <a:r>
              <a:rPr lang="en-US" sz="1400" i="1" dirty="0"/>
              <a:t>Business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sz="1400" dirty="0"/>
              <a:t>VOC    – Voice Of the </a:t>
            </a:r>
            <a:r>
              <a:rPr lang="en-US" sz="1400" i="1" dirty="0"/>
              <a:t>Customer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sz="1400" dirty="0"/>
              <a:t>VOCO – Voice Of the </a:t>
            </a:r>
            <a:r>
              <a:rPr lang="en-US" sz="1400" i="1" dirty="0" err="1"/>
              <a:t>COmpetitor</a:t>
            </a:r>
            <a:endParaRPr lang="en-US" sz="1400" i="1" dirty="0"/>
          </a:p>
          <a:p>
            <a:pPr marL="285750" indent="-285750">
              <a:buFont typeface="Wingdings" pitchFamily="2" charset="2"/>
              <a:buChar char="§"/>
            </a:pPr>
            <a:r>
              <a:rPr lang="en-US" sz="1400" dirty="0"/>
              <a:t>VOTE  – Voice Of the </a:t>
            </a:r>
            <a:r>
              <a:rPr lang="en-US" sz="1400" i="1" dirty="0"/>
              <a:t>Environment</a:t>
            </a:r>
          </a:p>
        </p:txBody>
      </p:sp>
      <p:cxnSp>
        <p:nvCxnSpPr>
          <p:cNvPr id="2" name="Straight Arrow Connector 47">
            <a:extLst>
              <a:ext uri="{FF2B5EF4-FFF2-40B4-BE49-F238E27FC236}">
                <a16:creationId xmlns:a16="http://schemas.microsoft.com/office/drawing/2014/main" id="{5B91DA05-F501-EC97-D83F-00F70830768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448785" y="2605079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" name="Straight Arrow Connector 47">
            <a:extLst>
              <a:ext uri="{FF2B5EF4-FFF2-40B4-BE49-F238E27FC236}">
                <a16:creationId xmlns:a16="http://schemas.microsoft.com/office/drawing/2014/main" id="{B29D8ECE-2136-93D2-DD8F-9174D9E005A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606626" y="2620907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" name="Straight Arrow Connector 47">
            <a:extLst>
              <a:ext uri="{FF2B5EF4-FFF2-40B4-BE49-F238E27FC236}">
                <a16:creationId xmlns:a16="http://schemas.microsoft.com/office/drawing/2014/main" id="{38094EBE-6923-7DD1-E7D4-A7E88C8D0C4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606626" y="2046420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C2C30E3F-8907-6A6F-EDBF-9F5522D165E5}"/>
              </a:ext>
            </a:extLst>
          </p:cNvPr>
          <p:cNvSpPr txBox="1"/>
          <p:nvPr/>
        </p:nvSpPr>
        <p:spPr>
          <a:xfrm>
            <a:off x="4540397" y="2074925"/>
            <a:ext cx="11471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Customers (internal)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B9ED832-34B4-39D4-8D4E-A2A697911A88}"/>
              </a:ext>
            </a:extLst>
          </p:cNvPr>
          <p:cNvSpPr txBox="1"/>
          <p:nvPr/>
        </p:nvSpPr>
        <p:spPr>
          <a:xfrm>
            <a:off x="123363" y="4756067"/>
            <a:ext cx="3571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VOC traceability – perhaps via a sequence of QFDs –  ensures VOC alignment</a:t>
            </a:r>
            <a:endParaRPr lang="en-US" sz="1400" dirty="0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6B91D3C4-FD3B-8B0D-6ED2-09F2ABB8093E}"/>
              </a:ext>
            </a:extLst>
          </p:cNvPr>
          <p:cNvSpPr/>
          <p:nvPr/>
        </p:nvSpPr>
        <p:spPr>
          <a:xfrm>
            <a:off x="430847" y="6507862"/>
            <a:ext cx="4584526" cy="212943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err="1">
              <a:solidFill>
                <a:schemeClr val="bg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63D79E7-5311-08B5-84A5-C8985CDAB8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425" y="5322263"/>
            <a:ext cx="5303520" cy="1185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06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0" y="51022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7" y="76200"/>
            <a:ext cx="88262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VOC – Example – Assessments &amp; Car Seat Belts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A1475EA-906D-4FAB-B9F4-630B28686C8B}"/>
              </a:ext>
            </a:extLst>
          </p:cNvPr>
          <p:cNvSpPr/>
          <p:nvPr/>
        </p:nvSpPr>
        <p:spPr>
          <a:xfrm>
            <a:off x="162337" y="4411336"/>
            <a:ext cx="4910695" cy="9541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>
                <a:latin typeface="+mn-lt"/>
              </a:rPr>
              <a:t>Three ways a customer responds to an offering: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  <a:latin typeface="+mn-lt"/>
                <a:cs typeface="Arial" pitchFamily="34" charset="0"/>
              </a:rPr>
              <a:t>Excitement    </a:t>
            </a:r>
            <a:r>
              <a:rPr lang="en-US" sz="1400" dirty="0">
                <a:latin typeface="+mn-lt"/>
              </a:rPr>
              <a:t>– the WOW factor in a product/application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  <a:latin typeface="+mn-lt"/>
                <a:cs typeface="Arial" pitchFamily="34" charset="0"/>
              </a:rPr>
              <a:t>Performance</a:t>
            </a:r>
            <a:r>
              <a:rPr lang="en-US" sz="1400" b="1" dirty="0">
                <a:latin typeface="+mn-lt"/>
              </a:rPr>
              <a:t> </a:t>
            </a:r>
            <a:r>
              <a:rPr lang="en-US" sz="1400" dirty="0">
                <a:latin typeface="+mn-lt"/>
              </a:rPr>
              <a:t>– the more of it, the better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  <a:latin typeface="+mn-lt"/>
                <a:cs typeface="Arial" pitchFamily="34" charset="0"/>
              </a:rPr>
              <a:t>Basic	          </a:t>
            </a:r>
            <a:r>
              <a:rPr lang="en-US" sz="1400" dirty="0">
                <a:latin typeface="+mn-lt"/>
              </a:rPr>
              <a:t>– each of these is must have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F1E8806-D06D-404F-B6FB-665B1152CB19}"/>
              </a:ext>
            </a:extLst>
          </p:cNvPr>
          <p:cNvSpPr txBox="1"/>
          <p:nvPr/>
        </p:nvSpPr>
        <p:spPr>
          <a:xfrm>
            <a:off x="162337" y="5357280"/>
            <a:ext cx="7760458" cy="10772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+mn-lt"/>
              </a:rPr>
              <a:t>Example: car seat belts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1950’s – car seat belts are </a:t>
            </a:r>
            <a:r>
              <a:rPr lang="en-US" sz="1600" b="1" dirty="0">
                <a:solidFill>
                  <a:srgbClr val="0070C0"/>
                </a:solidFill>
                <a:latin typeface="+mn-lt"/>
              </a:rPr>
              <a:t>exciting</a:t>
            </a:r>
            <a:r>
              <a:rPr lang="en-US" sz="1600" dirty="0">
                <a:latin typeface="+mn-lt"/>
              </a:rPr>
              <a:t> 	           – wow!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1960’s – car seat belts indicate </a:t>
            </a:r>
            <a:r>
              <a:rPr lang="en-US" sz="1600" b="1" dirty="0">
                <a:solidFill>
                  <a:srgbClr val="0070C0"/>
                </a:solidFill>
                <a:latin typeface="+mn-lt"/>
              </a:rPr>
              <a:t>performance</a:t>
            </a:r>
            <a:r>
              <a:rPr lang="en-US" sz="1600" dirty="0">
                <a:latin typeface="+mn-lt"/>
              </a:rPr>
              <a:t> – one of many high end features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1970’s – car seat belts are a </a:t>
            </a:r>
            <a:r>
              <a:rPr lang="en-US" sz="1600" b="1" dirty="0">
                <a:solidFill>
                  <a:srgbClr val="0070C0"/>
                </a:solidFill>
                <a:latin typeface="+mn-lt"/>
              </a:rPr>
              <a:t>must</a:t>
            </a:r>
            <a:r>
              <a:rPr lang="en-US" sz="1600" b="1" dirty="0">
                <a:latin typeface="+mn-lt"/>
              </a:rPr>
              <a:t> </a:t>
            </a:r>
            <a:r>
              <a:rPr lang="en-US" sz="1600" b="1" dirty="0">
                <a:solidFill>
                  <a:srgbClr val="0070C0"/>
                </a:solidFill>
                <a:latin typeface="+mn-lt"/>
              </a:rPr>
              <a:t>have         </a:t>
            </a:r>
            <a:r>
              <a:rPr lang="en-US" sz="1600" dirty="0">
                <a:latin typeface="+mn-lt"/>
              </a:rPr>
              <a:t>– can’t buy a car without them</a:t>
            </a:r>
            <a:endParaRPr lang="en-US" sz="1600" b="1" dirty="0">
              <a:latin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D2909B-80DA-4196-AFA7-56FD9D9101F5}"/>
              </a:ext>
            </a:extLst>
          </p:cNvPr>
          <p:cNvSpPr txBox="1"/>
          <p:nvPr/>
        </p:nvSpPr>
        <p:spPr>
          <a:xfrm>
            <a:off x="341693" y="720801"/>
            <a:ext cx="49106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Customer dimensions include satisfaction and functionality.</a:t>
            </a:r>
          </a:p>
          <a:p>
            <a:r>
              <a:rPr lang="en-US" sz="1400" dirty="0"/>
              <a:t>VOC determines a customer’s level of each.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863230-B388-4AC6-82DC-7B415BF3D41C}"/>
              </a:ext>
            </a:extLst>
          </p:cNvPr>
          <p:cNvSpPr txBox="1"/>
          <p:nvPr/>
        </p:nvSpPr>
        <p:spPr>
          <a:xfrm>
            <a:off x="5312477" y="720801"/>
            <a:ext cx="35242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The </a:t>
            </a:r>
            <a:r>
              <a:rPr lang="en-US" sz="1400" b="1" dirty="0">
                <a:solidFill>
                  <a:srgbClr val="0070C0"/>
                </a:solidFill>
              </a:rPr>
              <a:t>Kano model </a:t>
            </a:r>
            <a:r>
              <a:rPr lang="en-US" sz="1400" dirty="0"/>
              <a:t>– graphing functionality versus satisfaction – shows that, over time, “delighters” become “must haves”.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46A75CF-5373-2FA0-CAB4-BE9339FA77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341" y="1456165"/>
            <a:ext cx="4727039" cy="1794798"/>
          </a:xfrm>
          <a:prstGeom prst="rect">
            <a:avLst/>
          </a:prstGeom>
        </p:spPr>
      </p:pic>
      <p:sp>
        <p:nvSpPr>
          <p:cNvPr id="4" name="Arrow: Right 3">
            <a:extLst>
              <a:ext uri="{FF2B5EF4-FFF2-40B4-BE49-F238E27FC236}">
                <a16:creationId xmlns:a16="http://schemas.microsoft.com/office/drawing/2014/main" id="{C6EFE0A1-858F-6672-6FEA-FE9EAB419488}"/>
              </a:ext>
            </a:extLst>
          </p:cNvPr>
          <p:cNvSpPr/>
          <p:nvPr/>
        </p:nvSpPr>
        <p:spPr>
          <a:xfrm>
            <a:off x="273341" y="3166374"/>
            <a:ext cx="4942534" cy="274320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8A3A1F91-1743-1897-DC94-CCCFC4AF3CF6}"/>
              </a:ext>
            </a:extLst>
          </p:cNvPr>
          <p:cNvSpPr/>
          <p:nvPr/>
        </p:nvSpPr>
        <p:spPr>
          <a:xfrm rot="16200000">
            <a:off x="6885869" y="-166377"/>
            <a:ext cx="309012" cy="3435544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22BC60D-33CB-04B6-6D75-AEA09A7909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3486" y="1668323"/>
            <a:ext cx="4072531" cy="3289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013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599" y="76200"/>
            <a:ext cx="8673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2800" b="1" dirty="0"/>
              <a:t>VOC </a:t>
            </a:r>
            <a:r>
              <a:rPr lang="en-US" altLang="en-US" sz="2800" b="1">
                <a:solidFill>
                  <a:srgbClr val="000000"/>
                </a:solidFill>
              </a:rPr>
              <a:t>– Notes</a:t>
            </a:r>
            <a:endParaRPr lang="en-US" altLang="en-US" sz="2800" b="1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VOC is the key to delighting customers – both the “big C” (external) customers and the “little c” (internal) customers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VOC is part of a product’s “chorus” representing the Business, the Customer, the Competitor, the Environment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sz="1400" dirty="0">
                <a:latin typeface="+mn-lt"/>
              </a:rPr>
              <a:t>VOC can be captured via surveys, focus groups, customer interviews, …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sz="1400" dirty="0">
                <a:latin typeface="+mn-lt"/>
              </a:rPr>
              <a:t>The input to a QFD often comes from a VOC.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Customer’s want a product capability and they also want to be “wowed”.  So need to address all aspects of customer satisfaction –  as well as meeting the customer specifications.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Note that, over time, what did “wow” a customer will fail to elicit that same response.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For example, seat belts in cars were once exciting, now they are mandatory.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527</Words>
  <Application>Microsoft Office PowerPoint</Application>
  <PresentationFormat>On-screen Show (4:3)</PresentationFormat>
  <Paragraphs>64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2022-06-18T03:30:32Z</dcterms:created>
  <dcterms:modified xsi:type="dcterms:W3CDTF">2024-11-01T13:56:53Z</dcterms:modified>
</cp:coreProperties>
</file>