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1269" r:id="rId2"/>
    <p:sldId id="1280" r:id="rId3"/>
    <p:sldId id="1281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DDE1"/>
    <a:srgbClr val="E6E6E6"/>
    <a:srgbClr val="FFFFFF"/>
    <a:srgbClr val="438C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7" autoAdjust="0"/>
    <p:restoredTop sz="94660"/>
  </p:normalViewPr>
  <p:slideViewPr>
    <p:cSldViewPr snapToGrid="0">
      <p:cViewPr varScale="1">
        <p:scale>
          <a:sx n="83" d="100"/>
          <a:sy n="83" d="100"/>
        </p:scale>
        <p:origin x="2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852D7-F6C8-410B-A99B-AF8371F4877A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BF0B32-EF87-4CE7-8BB0-AA8333FF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340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AB3837C-C681-D800-B198-E379C07FE8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CC92669-A04B-4D61-954C-D62FDC95C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4680E3B-7C7D-4D70-89E4-7681C4B2A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251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F777BEE-AA98-9473-F4EB-1E75CBF4B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81CF97-57A2-919F-314D-BBD5A24F8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839061E7-AC02-B02E-F0B0-35A74A3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8900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06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38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21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04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8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57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62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3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07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27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9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854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DDF54-D2F9-4CC4-AF1C-FE000AEEA61A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8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BB96A89E-9A6C-EDC7-B7CD-E233422CFAB1}"/>
              </a:ext>
            </a:extLst>
          </p:cNvPr>
          <p:cNvSpPr/>
          <p:nvPr/>
        </p:nvSpPr>
        <p:spPr>
          <a:xfrm>
            <a:off x="4225925" y="1878013"/>
            <a:ext cx="4752975" cy="1092832"/>
          </a:xfrm>
          <a:prstGeom prst="triangle">
            <a:avLst>
              <a:gd name="adj" fmla="val 3398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82A0C86E-8B4F-948F-814E-046F1F883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4100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Risk Analysis &amp; Management</a:t>
            </a:r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D6A297CC-1EBF-49B8-DBD2-BDBBC1720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2" y="74613"/>
            <a:ext cx="239207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Problem</a:t>
            </a:r>
          </a:p>
          <a:p>
            <a:pPr eaLnBrk="1" hangingPunct="1"/>
            <a:r>
              <a:rPr lang="en-US" altLang="en-US" sz="1600" dirty="0"/>
              <a:t>How to address project risk?</a:t>
            </a:r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D0BDFCFA-8F59-3186-7ACE-B27130904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582D008A-D2EA-304F-87A8-893388D7FC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8AB95115-47B5-8A07-55F3-014484F84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0711" y="2677754"/>
            <a:ext cx="4937760" cy="378565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b="1" dirty="0">
                <a:cs typeface="Arial" panose="020B0604020202020204" pitchFamily="34" charset="0"/>
              </a:rPr>
              <a:t>Identify</a:t>
            </a:r>
            <a:r>
              <a:rPr lang="en-US" sz="1600" dirty="0">
                <a:cs typeface="Arial" panose="020B0604020202020204" pitchFamily="34" charset="0"/>
              </a:rPr>
              <a:t> the risks using assumptions, historical documents, interviews, meetings, and risk database.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>
                <a:cs typeface="Arial" panose="020B0604020202020204" pitchFamily="34" charset="0"/>
              </a:rPr>
              <a:t>Score</a:t>
            </a:r>
            <a:r>
              <a:rPr lang="en-US" sz="1600" dirty="0">
                <a:cs typeface="Arial" panose="020B0604020202020204" pitchFamily="34" charset="0"/>
              </a:rPr>
              <a:t> risks. Refine high- and medium-scoring risks. Include impacts on quality, time, and cost. Use either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Risk Prioritization Grid</a:t>
            </a:r>
            <a:r>
              <a:rPr lang="en-US" sz="1600" dirty="0"/>
              <a:t>: severity, likelihood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FMEA</a:t>
            </a:r>
            <a:r>
              <a:rPr lang="en-US" sz="1600" dirty="0"/>
              <a:t>: severity, likelihood, observability</a:t>
            </a:r>
            <a:endParaRPr lang="en-US" sz="1600" dirty="0"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cs typeface="Arial" panose="020B0604020202020204" pitchFamily="34" charset="0"/>
              </a:rPr>
              <a:t>Plan </a:t>
            </a:r>
            <a:r>
              <a:rPr lang="en-US" sz="1600" b="1" dirty="0">
                <a:cs typeface="Arial" panose="020B0604020202020204" pitchFamily="34" charset="0"/>
              </a:rPr>
              <a:t>responses</a:t>
            </a:r>
            <a:r>
              <a:rPr lang="en-US" sz="1600" dirty="0">
                <a:cs typeface="Arial" panose="020B0604020202020204" pitchFamily="34" charset="0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Accept</a:t>
            </a:r>
            <a:r>
              <a:rPr lang="en-US" sz="1600" dirty="0"/>
              <a:t> the risk: 	can tolerate, if needed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Avoid</a:t>
            </a:r>
            <a:r>
              <a:rPr lang="en-US" sz="1600" dirty="0"/>
              <a:t> the risk: 	eliminate it from happening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Reduce</a:t>
            </a:r>
            <a:r>
              <a:rPr lang="en-US" sz="1600" dirty="0"/>
              <a:t> the risk: 	use mitigation plans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Share</a:t>
            </a:r>
            <a:r>
              <a:rPr lang="en-US" sz="1600" dirty="0"/>
              <a:t> the risk: 	offload risk to other party</a:t>
            </a:r>
            <a:endParaRPr lang="en-US" sz="1600" dirty="0"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b="1" dirty="0">
                <a:cs typeface="Arial" panose="020B0604020202020204" pitchFamily="34" charset="0"/>
              </a:rPr>
              <a:t>Execute: </a:t>
            </a:r>
            <a:r>
              <a:rPr lang="en-US" sz="1600" dirty="0">
                <a:cs typeface="Arial" panose="020B0604020202020204" pitchFamily="34" charset="0"/>
              </a:rPr>
              <a:t>Address the high-scoring risks; address the medium-scoring risks, as possible.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>
                <a:cs typeface="Arial" panose="020B0604020202020204" pitchFamily="34" charset="0"/>
              </a:rPr>
              <a:t>Monitor</a:t>
            </a:r>
            <a:r>
              <a:rPr lang="en-US" sz="1600" dirty="0">
                <a:cs typeface="Arial" panose="020B0604020202020204" pitchFamily="34" charset="0"/>
              </a:rPr>
              <a:t> and control risks.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>
                <a:cs typeface="Arial" panose="020B0604020202020204" pitchFamily="34" charset="0"/>
              </a:rPr>
              <a:t>Document</a:t>
            </a:r>
            <a:r>
              <a:rPr lang="en-US" sz="1600" dirty="0">
                <a:cs typeface="Arial" panose="020B0604020202020204" pitchFamily="34" charset="0"/>
              </a:rPr>
              <a:t> the learning in the risk database.</a:t>
            </a:r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67B1F53B-8B49-780D-35B8-8FD513044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2" y="1379537"/>
            <a:ext cx="2478087" cy="1017161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/>
              <a:t>Risk Analysis &amp; Management Process</a:t>
            </a:r>
          </a:p>
        </p:txBody>
      </p:sp>
      <p:sp>
        <p:nvSpPr>
          <p:cNvPr id="3082" name="TextBox 44">
            <a:extLst>
              <a:ext uri="{FF2B5EF4-FFF2-40B4-BE49-F238E27FC236}">
                <a16:creationId xmlns:a16="http://schemas.microsoft.com/office/drawing/2014/main" id="{2B0B992E-ECCB-DEC4-AA2C-C61E5FC11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4436" y="1435487"/>
            <a:ext cx="116998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171450" indent="-171450">
              <a:buFont typeface="Arial" panose="020B0604020202020204" pitchFamily="34" charset="0"/>
              <a:buChar char="•"/>
              <a:defRPr sz="1400">
                <a:solidFill>
                  <a:srgbClr val="0070C0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latin typeface="Arial" panose="020B0604020202020204" pitchFamily="34" charset="0"/>
              </a:defRPr>
            </a:lvl2pPr>
            <a:lvl3pPr marL="1143000" indent="-228600">
              <a:defRPr>
                <a:latin typeface="Arial" panose="020B0604020202020204" pitchFamily="34" charset="0"/>
              </a:defRPr>
            </a:lvl3pPr>
            <a:lvl4pPr marL="1600200" indent="-228600">
              <a:defRPr>
                <a:latin typeface="Arial" panose="020B0604020202020204" pitchFamily="34" charset="0"/>
              </a:defRPr>
            </a:lvl4pPr>
            <a:lvl5pPr marL="2057400" indent="-228600">
              <a:defRPr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marL="0" indent="0">
              <a:buNone/>
            </a:pPr>
            <a:r>
              <a:rPr lang="en-US" altLang="en-US" dirty="0"/>
              <a:t>Project</a:t>
            </a:r>
          </a:p>
        </p:txBody>
      </p:sp>
      <p:cxnSp>
        <p:nvCxnSpPr>
          <p:cNvPr id="3083" name="Straight Arrow Connector 47">
            <a:extLst>
              <a:ext uri="{FF2B5EF4-FFF2-40B4-BE49-F238E27FC236}">
                <a16:creationId xmlns:a16="http://schemas.microsoft.com/office/drawing/2014/main" id="{0780B184-9D72-C0C1-0F07-0A996E63F8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50711" y="1748223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085" name="Group 23">
            <a:extLst>
              <a:ext uri="{FF2B5EF4-FFF2-40B4-BE49-F238E27FC236}">
                <a16:creationId xmlns:a16="http://schemas.microsoft.com/office/drawing/2014/main" id="{D5708C92-0B04-49C5-E978-0504660CA6CF}"/>
              </a:ext>
            </a:extLst>
          </p:cNvPr>
          <p:cNvGrpSpPr>
            <a:grpSpLocks/>
          </p:cNvGrpSpPr>
          <p:nvPr/>
        </p:nvGrpSpPr>
        <p:grpSpPr bwMode="auto">
          <a:xfrm>
            <a:off x="7842250" y="28575"/>
            <a:ext cx="1055688" cy="852488"/>
            <a:chOff x="6499206" y="28979"/>
            <a:chExt cx="1055687" cy="851934"/>
          </a:xfrm>
        </p:grpSpPr>
        <p:sp>
          <p:nvSpPr>
            <p:cNvPr id="3092" name="Text Box 44">
              <a:extLst>
                <a:ext uri="{FF2B5EF4-FFF2-40B4-BE49-F238E27FC236}">
                  <a16:creationId xmlns:a16="http://schemas.microsoft.com/office/drawing/2014/main" id="{D641EE23-5866-E2EE-AFDB-C68EAF8F0A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93" name="TextBox 29">
              <a:extLst>
                <a:ext uri="{FF2B5EF4-FFF2-40B4-BE49-F238E27FC236}">
                  <a16:creationId xmlns:a16="http://schemas.microsoft.com/office/drawing/2014/main" id="{6DF60613-C9E2-D4EE-8CC0-BCBB82F6CD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/>
                <a:t>Easy to use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8ABC3F5F-0259-8E72-AA0A-D6BC91577026}"/>
              </a:ext>
            </a:extLst>
          </p:cNvPr>
          <p:cNvSpPr txBox="1"/>
          <p:nvPr/>
        </p:nvSpPr>
        <p:spPr>
          <a:xfrm>
            <a:off x="0" y="6618288"/>
            <a:ext cx="3161443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</a:t>
            </a:r>
            <a:r>
              <a:rPr lang="en-US" sz="90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© 2022-2025 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CB98E-6E33-8E3F-F6B2-C36C435522CF}"/>
              </a:ext>
            </a:extLst>
          </p:cNvPr>
          <p:cNvSpPr txBox="1"/>
          <p:nvPr/>
        </p:nvSpPr>
        <p:spPr>
          <a:xfrm>
            <a:off x="127000" y="1370013"/>
            <a:ext cx="3291840" cy="255454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Analysis 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determines and prioritizes risks.  A risk is something that can delay, halt, or harm your project.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</a:t>
            </a:r>
            <a:r>
              <a:rPr lang="en-US" alt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</a:t>
            </a: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is how risks are dealt with.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There are many risk classes, each with many types of risk.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Maintaining a generic &amp; project risk database is a best practice</a:t>
            </a:r>
          </a:p>
        </p:txBody>
      </p:sp>
      <p:sp>
        <p:nvSpPr>
          <p:cNvPr id="4" name="TextBox 44">
            <a:extLst>
              <a:ext uri="{FF2B5EF4-FFF2-40B4-BE49-F238E27FC236}">
                <a16:creationId xmlns:a16="http://schemas.microsoft.com/office/drawing/2014/main" id="{9D2E6D38-FE12-477D-9BAF-AB50DBFA2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3006" y="1892944"/>
            <a:ext cx="13118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171450" indent="-171450">
              <a:buFont typeface="Arial" panose="020B0604020202020204" pitchFamily="34" charset="0"/>
              <a:buChar char="•"/>
              <a:defRPr sz="1400">
                <a:solidFill>
                  <a:srgbClr val="0070C0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latin typeface="Arial" panose="020B0604020202020204" pitchFamily="34" charset="0"/>
              </a:defRPr>
            </a:lvl2pPr>
            <a:lvl3pPr marL="1143000" indent="-228600">
              <a:defRPr>
                <a:latin typeface="Arial" panose="020B0604020202020204" pitchFamily="34" charset="0"/>
              </a:defRPr>
            </a:lvl3pPr>
            <a:lvl4pPr marL="1600200" indent="-228600">
              <a:defRPr>
                <a:latin typeface="Arial" panose="020B0604020202020204" pitchFamily="34" charset="0"/>
              </a:defRPr>
            </a:lvl4pPr>
            <a:lvl5pPr marL="2057400" indent="-228600">
              <a:defRPr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marL="0" indent="0">
              <a:buNone/>
            </a:pPr>
            <a:r>
              <a:rPr lang="en-US" altLang="en-US" dirty="0"/>
              <a:t>Risk database</a:t>
            </a:r>
          </a:p>
        </p:txBody>
      </p:sp>
      <p:cxnSp>
        <p:nvCxnSpPr>
          <p:cNvPr id="5" name="Straight Arrow Connector 47">
            <a:extLst>
              <a:ext uri="{FF2B5EF4-FFF2-40B4-BE49-F238E27FC236}">
                <a16:creationId xmlns:a16="http://schemas.microsoft.com/office/drawing/2014/main" id="{E2F2907D-6ABC-E842-D407-82593B7EC7A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48328" y="2204373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TextBox 44">
            <a:extLst>
              <a:ext uri="{FF2B5EF4-FFF2-40B4-BE49-F238E27FC236}">
                <a16:creationId xmlns:a16="http://schemas.microsoft.com/office/drawing/2014/main" id="{3C0F7D45-9D6F-B67B-CCFF-1CFF9E395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3113" y="1431933"/>
            <a:ext cx="116998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171450" indent="-171450">
              <a:buFont typeface="Arial" panose="020B0604020202020204" pitchFamily="34" charset="0"/>
              <a:buChar char="•"/>
              <a:defRPr sz="1400">
                <a:solidFill>
                  <a:srgbClr val="0070C0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latin typeface="Arial" panose="020B0604020202020204" pitchFamily="34" charset="0"/>
              </a:defRPr>
            </a:lvl2pPr>
            <a:lvl3pPr marL="1143000" indent="-228600">
              <a:defRPr>
                <a:latin typeface="Arial" panose="020B0604020202020204" pitchFamily="34" charset="0"/>
              </a:defRPr>
            </a:lvl3pPr>
            <a:lvl4pPr marL="1600200" indent="-228600">
              <a:defRPr>
                <a:latin typeface="Arial" panose="020B0604020202020204" pitchFamily="34" charset="0"/>
              </a:defRPr>
            </a:lvl4pPr>
            <a:lvl5pPr marL="2057400" indent="-228600">
              <a:defRPr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marL="0" indent="0">
              <a:buNone/>
            </a:pPr>
            <a:r>
              <a:rPr lang="en-US" altLang="en-US" dirty="0"/>
              <a:t>Risks</a:t>
            </a:r>
          </a:p>
        </p:txBody>
      </p:sp>
      <p:cxnSp>
        <p:nvCxnSpPr>
          <p:cNvPr id="8" name="Straight Arrow Connector 47">
            <a:extLst>
              <a:ext uri="{FF2B5EF4-FFF2-40B4-BE49-F238E27FC236}">
                <a16:creationId xmlns:a16="http://schemas.microsoft.com/office/drawing/2014/main" id="{8B6F65A0-7CED-E7B2-73A5-D42C5CE7F07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94901" y="1744669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TextBox 44">
            <a:extLst>
              <a:ext uri="{FF2B5EF4-FFF2-40B4-BE49-F238E27FC236}">
                <a16:creationId xmlns:a16="http://schemas.microsoft.com/office/drawing/2014/main" id="{06373253-B044-B278-3B14-5E9933B0F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3113" y="1889390"/>
            <a:ext cx="13118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171450" indent="-171450">
              <a:buFont typeface="Arial" panose="020B0604020202020204" pitchFamily="34" charset="0"/>
              <a:buChar char="•"/>
              <a:defRPr sz="1400">
                <a:solidFill>
                  <a:srgbClr val="0070C0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latin typeface="Arial" panose="020B0604020202020204" pitchFamily="34" charset="0"/>
              </a:defRPr>
            </a:lvl2pPr>
            <a:lvl3pPr marL="1143000" indent="-228600">
              <a:defRPr>
                <a:latin typeface="Arial" panose="020B0604020202020204" pitchFamily="34" charset="0"/>
              </a:defRPr>
            </a:lvl3pPr>
            <a:lvl4pPr marL="1600200" indent="-228600">
              <a:defRPr>
                <a:latin typeface="Arial" panose="020B0604020202020204" pitchFamily="34" charset="0"/>
              </a:defRPr>
            </a:lvl4pPr>
            <a:lvl5pPr marL="2057400" indent="-228600">
              <a:defRPr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marL="0" indent="0">
              <a:buNone/>
            </a:pPr>
            <a:r>
              <a:rPr lang="en-US" altLang="en-US" dirty="0"/>
              <a:t>Risk plans </a:t>
            </a:r>
          </a:p>
        </p:txBody>
      </p:sp>
      <p:cxnSp>
        <p:nvCxnSpPr>
          <p:cNvPr id="10" name="Straight Arrow Connector 47">
            <a:extLst>
              <a:ext uri="{FF2B5EF4-FFF2-40B4-BE49-F238E27FC236}">
                <a16:creationId xmlns:a16="http://schemas.microsoft.com/office/drawing/2014/main" id="{CD34C29D-FB58-64C4-8607-C5CDFD5E510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92518" y="2200819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F6A9572-D773-4BF2-9B2B-723AE04750FF}"/>
              </a:ext>
            </a:extLst>
          </p:cNvPr>
          <p:cNvSpPr txBox="1"/>
          <p:nvPr/>
        </p:nvSpPr>
        <p:spPr>
          <a:xfrm>
            <a:off x="127001" y="6133554"/>
            <a:ext cx="365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Risk Prioritization Grid</a:t>
            </a:r>
            <a:endParaRPr lang="en-US" sz="14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F489E13-3D09-F66D-A016-BD057A0363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" y="4617610"/>
            <a:ext cx="36576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487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rrow: Down 7">
            <a:extLst>
              <a:ext uri="{FF2B5EF4-FFF2-40B4-BE49-F238E27FC236}">
                <a16:creationId xmlns:a16="http://schemas.microsoft.com/office/drawing/2014/main" id="{93FA55E8-8CBA-5375-3F84-951162CFDD95}"/>
              </a:ext>
            </a:extLst>
          </p:cNvPr>
          <p:cNvSpPr/>
          <p:nvPr/>
        </p:nvSpPr>
        <p:spPr>
          <a:xfrm rot="16200000">
            <a:off x="4393339" y="4956514"/>
            <a:ext cx="314632" cy="1267128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Arrow: Down 1">
            <a:extLst>
              <a:ext uri="{FF2B5EF4-FFF2-40B4-BE49-F238E27FC236}">
                <a16:creationId xmlns:a16="http://schemas.microsoft.com/office/drawing/2014/main" id="{473F3BFE-D733-40AB-6F52-9128F969ACA4}"/>
              </a:ext>
            </a:extLst>
          </p:cNvPr>
          <p:cNvSpPr/>
          <p:nvPr/>
        </p:nvSpPr>
        <p:spPr>
          <a:xfrm>
            <a:off x="255309" y="3345088"/>
            <a:ext cx="314632" cy="815447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23" name="Line 6">
            <a:extLst>
              <a:ext uri="{FF2B5EF4-FFF2-40B4-BE49-F238E27FC236}">
                <a16:creationId xmlns:a16="http://schemas.microsoft.com/office/drawing/2014/main" id="{0DAB936D-49F7-1A30-F459-B4030A6CB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7E82435-976E-4CA7-5C16-D698A53B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Risk Analysis – Example – 6in6 </a:t>
            </a:r>
            <a:r>
              <a:rPr lang="en-US" altLang="en-US" sz="2800" b="1"/>
              <a:t>Project Risks </a:t>
            </a:r>
            <a:endParaRPr lang="en-US" altLang="en-US" sz="28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CE0898-6F33-1E18-5AB3-6EEEA5B2C7BE}"/>
              </a:ext>
            </a:extLst>
          </p:cNvPr>
          <p:cNvSpPr txBox="1"/>
          <p:nvPr/>
        </p:nvSpPr>
        <p:spPr>
          <a:xfrm>
            <a:off x="0" y="6618288"/>
            <a:ext cx="3161443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2022-2025 Dan Zwillinger. All rights reserved.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B64F05-1F6A-FD5E-1E67-DD8F10EF5048}"/>
              </a:ext>
            </a:extLst>
          </p:cNvPr>
          <p:cNvSpPr txBox="1"/>
          <p:nvPr/>
        </p:nvSpPr>
        <p:spPr>
          <a:xfrm>
            <a:off x="271346" y="814330"/>
            <a:ext cx="6845300" cy="3385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spcBef>
                <a:spcPts val="0"/>
              </a:spcBef>
              <a:defRPr/>
            </a:pPr>
            <a:r>
              <a:rPr lang="en-US" sz="1600" b="1" dirty="0">
                <a:latin typeface="Arial" charset="0"/>
              </a:rPr>
              <a:t>List of risks and their evaluation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65C08E-528F-3C00-422D-C552BABAE4C9}"/>
              </a:ext>
            </a:extLst>
          </p:cNvPr>
          <p:cNvSpPr txBox="1"/>
          <p:nvPr/>
        </p:nvSpPr>
        <p:spPr>
          <a:xfrm>
            <a:off x="569941" y="3779775"/>
            <a:ext cx="441007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/>
              <a:t>Map risk numbers to a risk prioritization grid</a:t>
            </a:r>
            <a:endParaRPr lang="en-US" sz="16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E16E196-DF92-EB0E-DAB9-E4411771D7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346" y="1121507"/>
            <a:ext cx="7038975" cy="26193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F4C7D57-0569-103D-A8C3-AF6A7A4C1E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346" y="4208869"/>
            <a:ext cx="3593804" cy="175559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7052ED0-F400-D614-CA97-6B6DFAC6AAF2}"/>
              </a:ext>
            </a:extLst>
          </p:cNvPr>
          <p:cNvSpPr txBox="1"/>
          <p:nvPr/>
        </p:nvSpPr>
        <p:spPr>
          <a:xfrm>
            <a:off x="3865150" y="4693919"/>
            <a:ext cx="148679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/>
              <a:t>Address all high level risks</a:t>
            </a:r>
            <a:endParaRPr lang="en-US" sz="160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9C1FB72-93AA-AE6B-4B77-CA2FA789684E}"/>
              </a:ext>
            </a:extLst>
          </p:cNvPr>
          <p:cNvSpPr/>
          <p:nvPr/>
        </p:nvSpPr>
        <p:spPr>
          <a:xfrm rot="17983615">
            <a:off x="2731045" y="4312127"/>
            <a:ext cx="808070" cy="1845541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AD4510-F26A-3AB0-E3BA-5D3DFE4E2B43}"/>
              </a:ext>
            </a:extLst>
          </p:cNvPr>
          <p:cNvSpPr txBox="1"/>
          <p:nvPr/>
        </p:nvSpPr>
        <p:spPr>
          <a:xfrm>
            <a:off x="5184217" y="5234897"/>
            <a:ext cx="3701866" cy="11695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1400" b="1" dirty="0">
                <a:latin typeface="Arial" charset="0"/>
              </a:rPr>
              <a:t>Risk #7 strategies: 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sz="1400" b="1" dirty="0">
                <a:latin typeface="Arial" charset="0"/>
              </a:rPr>
              <a:t>Prevention</a:t>
            </a:r>
            <a:r>
              <a:rPr lang="en-US" sz="1400" dirty="0">
                <a:latin typeface="Arial" charset="0"/>
              </a:rPr>
              <a:t>:  Have experienced 6 sigma practitioner review new presentations.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sz="1400" b="1" dirty="0">
                <a:latin typeface="Arial" charset="0"/>
              </a:rPr>
              <a:t>Mitigation: </a:t>
            </a:r>
            <a:r>
              <a:rPr lang="en-US" sz="1400" dirty="0">
                <a:latin typeface="Arial" charset="0"/>
              </a:rPr>
              <a:t>Respond immediately to audience recognition of an error.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191344F-B4B1-87C1-2B4E-E458F107A412}"/>
              </a:ext>
            </a:extLst>
          </p:cNvPr>
          <p:cNvSpPr>
            <a:spLocks noChangeAspect="1"/>
          </p:cNvSpPr>
          <p:nvPr/>
        </p:nvSpPr>
        <p:spPr>
          <a:xfrm>
            <a:off x="203482" y="3112380"/>
            <a:ext cx="274320" cy="274320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DF916D-9C80-413A-A239-8DD1F8309971}"/>
              </a:ext>
            </a:extLst>
          </p:cNvPr>
          <p:cNvSpPr txBox="1"/>
          <p:nvPr/>
        </p:nvSpPr>
        <p:spPr>
          <a:xfrm>
            <a:off x="7310321" y="1121507"/>
            <a:ext cx="18176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Optional info for each risk: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Duration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Point of contact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Date recognized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Mitigations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Contingent actions</a:t>
            </a:r>
          </a:p>
        </p:txBody>
      </p:sp>
    </p:spTree>
    <p:extLst>
      <p:ext uri="{BB962C8B-B14F-4D97-AF65-F5344CB8AC3E}">
        <p14:creationId xmlns:p14="http://schemas.microsoft.com/office/powerpoint/2010/main" val="3366757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Risk Analysis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131B619-88F2-A3AC-62B5-467CD07B141D}"/>
              </a:ext>
            </a:extLst>
          </p:cNvPr>
          <p:cNvSpPr txBox="1"/>
          <p:nvPr/>
        </p:nvSpPr>
        <p:spPr>
          <a:xfrm>
            <a:off x="514350" y="1168400"/>
            <a:ext cx="4114800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Many techniques can identify risks, including fault tree analysis (FTA), SWOT analysis, and PEST analysis. (See 6in6 presentations.)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Risk Analysis listens to the voices of the business, customer, and regulator. See 6in6 presentation on VOC (voice of the customer).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Performing risk analysis enables appropriate resource allocation, improves stakeholder confidence, and minimizes unexpected costs.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Sharing of best practices, such as how to identify and address risks, is key for efficient risk analysis and management.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Risk classes include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Consequential: due to company activity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External: outside your control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Financial: from company decisions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Legal: from criminal activity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Personnel: staffing &amp; management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Regulatory: specific to industry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Reputation: how company is viewed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Supply: resource related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Technical: technology based</a:t>
            </a:r>
          </a:p>
          <a:p>
            <a:pPr lvl="1"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As well as those created for each specific project (see the example).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11695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Risks should be fully described, so anyone can understand each statement.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Identifying risk types first, before identifying the specific risks, can make risk identification </a:t>
            </a:r>
            <a:r>
              <a:rPr lang="en-US" sz="1400">
                <a:latin typeface="Arial" charset="0"/>
              </a:rPr>
              <a:t>more complete. </a:t>
            </a:r>
            <a:endParaRPr lang="en-US" sz="1400" dirty="0">
              <a:latin typeface="Arial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A643CE-165D-E524-0887-E9E393878449}"/>
              </a:ext>
            </a:extLst>
          </p:cNvPr>
          <p:cNvSpPr txBox="1"/>
          <p:nvPr/>
        </p:nvSpPr>
        <p:spPr>
          <a:xfrm>
            <a:off x="0" y="6618288"/>
            <a:ext cx="3161443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2022-2025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6FED722-8DAA-F07C-7C50-C1EB66358033}"/>
              </a:ext>
            </a:extLst>
          </p:cNvPr>
          <p:cNvSpPr txBox="1"/>
          <p:nvPr/>
        </p:nvSpPr>
        <p:spPr>
          <a:xfrm>
            <a:off x="4762500" y="5765176"/>
            <a:ext cx="4114800" cy="8032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>
            <a:defPPr>
              <a:defRPr lang="en-US"/>
            </a:defPPr>
            <a:lvl1pPr marL="342900" indent="-342900" eaLnBrk="1" hangingPunct="1">
              <a:buFont typeface="+mj-lt"/>
              <a:buAutoNum type="arabicPeriod"/>
              <a:defRPr sz="1400"/>
            </a:lvl1pPr>
          </a:lstStyle>
          <a:p>
            <a:pPr marL="0" indent="0">
              <a:buNone/>
            </a:pPr>
            <a:r>
              <a:rPr lang="en-US" sz="1200" dirty="0"/>
              <a:t>Recommended web sites for additional information</a:t>
            </a:r>
          </a:p>
          <a:p>
            <a:pPr marL="171450" indent="-171450">
              <a:lnSpc>
                <a:spcPct val="95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200" dirty="0"/>
              <a:t>https://www.6sigma.us/six-sigma-in-focus/project-risk-management/</a:t>
            </a:r>
            <a:endParaRPr lang="en-US" sz="1200" dirty="0">
              <a:solidFill>
                <a:schemeClr val="tx1">
                  <a:lumMod val="50000"/>
                </a:schemeClr>
              </a:solidFill>
            </a:endParaRPr>
          </a:p>
          <a:p>
            <a:pPr marL="171450" indent="-171450">
              <a:lnSpc>
                <a:spcPct val="95000"/>
              </a:lnSpc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200" dirty="0"/>
              <a:t>https://sixsigmadsi.com/project-risk-management/</a:t>
            </a:r>
          </a:p>
        </p:txBody>
      </p:sp>
    </p:spTree>
    <p:extLst>
      <p:ext uri="{BB962C8B-B14F-4D97-AF65-F5344CB8AC3E}">
        <p14:creationId xmlns:p14="http://schemas.microsoft.com/office/powerpoint/2010/main" val="168226277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4286</TotalTime>
  <Words>526</Words>
  <Application>Microsoft Office PowerPoint</Application>
  <PresentationFormat>On-screen Show (4:3)</PresentationFormat>
  <Paragraphs>70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zwillinger</dc:creator>
  <cp:lastModifiedBy>dan zwillinger</cp:lastModifiedBy>
  <cp:revision>36</cp:revision>
  <dcterms:created xsi:type="dcterms:W3CDTF">2022-08-07T10:33:11Z</dcterms:created>
  <dcterms:modified xsi:type="dcterms:W3CDTF">2025-01-03T20:00:56Z</dcterms:modified>
</cp:coreProperties>
</file>