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5"/>
  </p:notesMasterIdLst>
  <p:sldIdLst>
    <p:sldId id="1273" r:id="rId2"/>
    <p:sldId id="1282" r:id="rId3"/>
    <p:sldId id="1268" r:id="rId4"/>
  </p:sldIdLst>
  <p:sldSz cx="9144000" cy="6858000" type="screen4x3"/>
  <p:notesSz cx="6997700" cy="9271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66FF"/>
    <a:srgbClr val="CCECFF"/>
    <a:srgbClr val="CC0000"/>
    <a:srgbClr val="CCFFCC"/>
    <a:srgbClr val="FFFFCC"/>
    <a:srgbClr val="CCFFFF"/>
    <a:srgbClr val="00FFFF"/>
    <a:srgbClr val="0099FF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626" autoAdjust="0"/>
    <p:restoredTop sz="94474" autoAdjust="0"/>
  </p:normalViewPr>
  <p:slideViewPr>
    <p:cSldViewPr>
      <p:cViewPr varScale="1">
        <p:scale>
          <a:sx n="85" d="100"/>
          <a:sy n="85" d="100"/>
        </p:scale>
        <p:origin x="684" y="7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63988" y="0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501419-72EC-4A14-B9EF-51AF1A25C7D8}" type="datetimeFigureOut">
              <a:rPr lang="en-US" smtClean="0"/>
              <a:pPr/>
              <a:t>11/1/2024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5325"/>
            <a:ext cx="4635500" cy="3476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088" y="4403725"/>
            <a:ext cx="5597525" cy="41719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05863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63988" y="8805863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086B08-5317-4BDF-91A2-5BA1EF3B46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6459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086B08-5317-4BDF-91A2-5BA1EF3B466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4369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086B08-5317-4BDF-91A2-5BA1EF3B466E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2526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b="0" i="0" dirty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058" indent="-285407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628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8280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4931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1582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68234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4885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1537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F0205A1-A5D6-4F57-A776-89FF36C80A72}" type="slidenum">
              <a:rPr lang="en-US" altLang="en-US">
                <a:solidFill>
                  <a:prstClr val="black"/>
                </a:solidFill>
              </a:rPr>
              <a:pPr>
                <a:spcBef>
                  <a:spcPct val="0"/>
                </a:spcBef>
              </a:pPr>
              <a:t>3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78416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718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019800" y="6245225"/>
            <a:ext cx="2667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en-US"/>
              <a:t>: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defRPr sz="16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2" name="Rectangle 150"/>
          <p:cNvSpPr>
            <a:spLocks noChangeArrowheads="1"/>
          </p:cNvSpPr>
          <p:nvPr/>
        </p:nvSpPr>
        <p:spPr bwMode="auto">
          <a:xfrm>
            <a:off x="162337" y="76200"/>
            <a:ext cx="474724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rgbClr val="000000"/>
                </a:solidFill>
              </a:rPr>
              <a:t>Pugh Matrix</a:t>
            </a:r>
          </a:p>
        </p:txBody>
      </p:sp>
      <p:sp>
        <p:nvSpPr>
          <p:cNvPr id="3233" name="Text Box 161"/>
          <p:cNvSpPr txBox="1">
            <a:spLocks noChangeArrowheads="1"/>
          </p:cNvSpPr>
          <p:nvPr/>
        </p:nvSpPr>
        <p:spPr bwMode="auto">
          <a:xfrm>
            <a:off x="4341570" y="145380"/>
            <a:ext cx="286235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b="1" dirty="0"/>
              <a:t>Problem</a:t>
            </a:r>
          </a:p>
          <a:p>
            <a:r>
              <a:rPr lang="en-US" sz="1600" dirty="0"/>
              <a:t>How to choose among multiple alternatives?</a:t>
            </a:r>
          </a:p>
        </p:txBody>
      </p:sp>
      <p:sp>
        <p:nvSpPr>
          <p:cNvPr id="3237" name="Line 165"/>
          <p:cNvSpPr>
            <a:spLocks noChangeShapeType="1"/>
          </p:cNvSpPr>
          <p:nvPr/>
        </p:nvSpPr>
        <p:spPr bwMode="auto">
          <a:xfrm>
            <a:off x="0" y="10668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238" name="Line 166"/>
          <p:cNvSpPr>
            <a:spLocks noChangeShapeType="1"/>
          </p:cNvSpPr>
          <p:nvPr/>
        </p:nvSpPr>
        <p:spPr bwMode="auto">
          <a:xfrm flipV="1">
            <a:off x="3919115" y="0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2AEC357D-ABA7-4FF8-91EC-09EF8F3F7CF8}"/>
              </a:ext>
            </a:extLst>
          </p:cNvPr>
          <p:cNvGrpSpPr/>
          <p:nvPr/>
        </p:nvGrpSpPr>
        <p:grpSpPr>
          <a:xfrm>
            <a:off x="7472765" y="28575"/>
            <a:ext cx="1387053" cy="852338"/>
            <a:chOff x="6129740" y="28575"/>
            <a:chExt cx="1387053" cy="852338"/>
          </a:xfrm>
        </p:grpSpPr>
        <p:sp>
          <p:nvSpPr>
            <p:cNvPr id="25" name="Text Box 44">
              <a:extLst>
                <a:ext uri="{FF2B5EF4-FFF2-40B4-BE49-F238E27FC236}">
                  <a16:creationId xmlns:a16="http://schemas.microsoft.com/office/drawing/2014/main" id="{32500781-9590-46A7-95F3-70A318D094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13267" y="28575"/>
              <a:ext cx="1055687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00" b="1" dirty="0">
                  <a:solidFill>
                    <a:srgbClr val="000000"/>
                  </a:solidFill>
                </a:rPr>
                <a:t>Difficulty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E6955446-FEAD-4ADD-9038-5BE5D2AE05C6}"/>
                </a:ext>
              </a:extLst>
            </p:cNvPr>
            <p:cNvSpPr txBox="1"/>
            <p:nvPr/>
          </p:nvSpPr>
          <p:spPr>
            <a:xfrm>
              <a:off x="6129740" y="357693"/>
              <a:ext cx="1387053" cy="523220"/>
            </a:xfrm>
            <a:prstGeom prst="rect">
              <a:avLst/>
            </a:prstGeom>
            <a:solidFill>
              <a:schemeClr val="accent5">
                <a:lumMod val="90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>
                <a:buNone/>
              </a:pPr>
              <a:r>
                <a:rPr lang="en-US" sz="1400" dirty="0"/>
                <a:t>Some training required</a:t>
              </a:r>
            </a:p>
          </p:txBody>
        </p:sp>
      </p:grpSp>
      <p:sp>
        <p:nvSpPr>
          <p:cNvPr id="35" name="TextBox 34">
            <a:extLst>
              <a:ext uri="{FF2B5EF4-FFF2-40B4-BE49-F238E27FC236}">
                <a16:creationId xmlns:a16="http://schemas.microsoft.com/office/drawing/2014/main" id="{6C2AB6A6-BCA9-41B7-8D73-538186DA397E}"/>
              </a:ext>
            </a:extLst>
          </p:cNvPr>
          <p:cNvSpPr txBox="1"/>
          <p:nvPr/>
        </p:nvSpPr>
        <p:spPr>
          <a:xfrm>
            <a:off x="0" y="6618357"/>
            <a:ext cx="286649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 Dan Zwillinger. All rights reserved.</a:t>
            </a:r>
          </a:p>
        </p:txBody>
      </p:sp>
      <p:sp>
        <p:nvSpPr>
          <p:cNvPr id="38" name="Rectangle 4">
            <a:extLst>
              <a:ext uri="{FF2B5EF4-FFF2-40B4-BE49-F238E27FC236}">
                <a16:creationId xmlns:a16="http://schemas.microsoft.com/office/drawing/2014/main" id="{542D0BE3-CA96-4D05-A9B0-A4C6B4EA95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9746" y="1371599"/>
            <a:ext cx="3143054" cy="2710281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400" dirty="0"/>
              <a:t>The </a:t>
            </a:r>
            <a:r>
              <a:rPr lang="en-US" sz="1400" b="1" dirty="0">
                <a:solidFill>
                  <a:srgbClr val="0070C0"/>
                </a:solidFill>
              </a:rPr>
              <a:t>Pugh Matrix</a:t>
            </a:r>
            <a:r>
              <a:rPr lang="en-US" sz="1400" dirty="0"/>
              <a:t> is a simple technique for making a decision among multiple alternatives.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400" dirty="0"/>
              <a:t>The </a:t>
            </a:r>
            <a:r>
              <a:rPr lang="en-US" sz="1400" b="1" dirty="0">
                <a:solidFill>
                  <a:srgbClr val="0070C0"/>
                </a:solidFill>
              </a:rPr>
              <a:t>Pugh Matrix </a:t>
            </a:r>
            <a:r>
              <a:rPr lang="en-US" sz="1400" dirty="0"/>
              <a:t>uses pairwise comparisons between the alternatives, for each defined criteria or requirement.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400" dirty="0"/>
              <a:t>The most time-consuming part of using a </a:t>
            </a:r>
            <a:r>
              <a:rPr lang="en-US" sz="1400" b="1" dirty="0">
                <a:solidFill>
                  <a:srgbClr val="0070C0"/>
                </a:solidFill>
              </a:rPr>
              <a:t>Pugh Matrix </a:t>
            </a:r>
            <a:r>
              <a:rPr lang="en-US" sz="1400" dirty="0"/>
              <a:t>is creating the selection criteria. </a:t>
            </a:r>
          </a:p>
          <a:p>
            <a:pPr marL="742950" lvl="1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400" dirty="0"/>
              <a:t>The assessments are quick and the calculation is easy.</a:t>
            </a:r>
          </a:p>
        </p:txBody>
      </p:sp>
      <p:sp>
        <p:nvSpPr>
          <p:cNvPr id="31" name="Isosceles Triangle 30">
            <a:extLst>
              <a:ext uri="{FF2B5EF4-FFF2-40B4-BE49-F238E27FC236}">
                <a16:creationId xmlns:a16="http://schemas.microsoft.com/office/drawing/2014/main" id="{53B3ECA1-7187-4F24-B00E-70C7261B971E}"/>
              </a:ext>
            </a:extLst>
          </p:cNvPr>
          <p:cNvSpPr/>
          <p:nvPr/>
        </p:nvSpPr>
        <p:spPr>
          <a:xfrm>
            <a:off x="3390957" y="1965491"/>
            <a:ext cx="5600700" cy="632592"/>
          </a:xfrm>
          <a:prstGeom prst="triangl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32" name="Text Box 52">
            <a:extLst>
              <a:ext uri="{FF2B5EF4-FFF2-40B4-BE49-F238E27FC236}">
                <a16:creationId xmlns:a16="http://schemas.microsoft.com/office/drawing/2014/main" id="{F6C03DB9-84DA-470C-BEE2-B816059DDE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90957" y="2615257"/>
            <a:ext cx="5600700" cy="3754874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 cmpd="thinThick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eaLnBrk="1" hangingPunct="1">
              <a:spcBef>
                <a:spcPct val="0"/>
              </a:spcBef>
              <a:buFontTx/>
              <a:buNone/>
              <a:defRPr/>
            </a:pPr>
            <a:r>
              <a:rPr lang="en-US" sz="1400" b="1" dirty="0"/>
              <a:t>Process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Choose the alternatives to be compared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400" dirty="0"/>
              <a:t>List them along the top of the matrix.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Define the multiple selection criteria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400" dirty="0"/>
              <a:t>These are the “Critical to Quality” (</a:t>
            </a:r>
            <a:r>
              <a:rPr lang="en-US" sz="1400" dirty="0" err="1"/>
              <a:t>CTQ</a:t>
            </a:r>
            <a:r>
              <a:rPr lang="en-US" sz="1400" dirty="0"/>
              <a:t>) factors.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400" dirty="0"/>
              <a:t>They might come from the Voice of the Customer (VOC).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400" dirty="0"/>
              <a:t>List them along the left side of the matrix.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400" dirty="0"/>
              <a:t>Optionally, define weights for each </a:t>
            </a:r>
            <a:r>
              <a:rPr lang="en-US" sz="1400" dirty="0" err="1"/>
              <a:t>CTQ</a:t>
            </a:r>
            <a:r>
              <a:rPr lang="en-US" sz="1400" dirty="0"/>
              <a:t> (adding up to 1).</a:t>
            </a:r>
          </a:p>
          <a:p>
            <a:r>
              <a:rPr lang="en-US" sz="1400" dirty="0"/>
              <a:t>3. Define one of the alternatives as the </a:t>
            </a:r>
            <a:r>
              <a:rPr lang="en-US" sz="1400" b="1" dirty="0"/>
              <a:t>Reference Design.</a:t>
            </a:r>
          </a:p>
          <a:p>
            <a:r>
              <a:rPr lang="en-US" sz="1400" dirty="0"/>
              <a:t>4. Have a team assign values for each alternative for each </a:t>
            </a:r>
            <a:r>
              <a:rPr lang="en-US" sz="1400" dirty="0" err="1"/>
              <a:t>CTQ</a:t>
            </a:r>
            <a:r>
              <a:rPr lang="en-US" sz="1400" dirty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/>
              <a:t>Compare each alternative to the Reference Design.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/>
              <a:t>Assign one of the following values: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400" dirty="0">
                <a:effectLst/>
              </a:rPr>
              <a:t>  0:</a:t>
            </a:r>
            <a:r>
              <a:rPr lang="en-US" sz="1400" dirty="0"/>
              <a:t>  alternative is comparable to the reference design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400" dirty="0"/>
              <a:t>+1:  alternative is better than the reference design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400" dirty="0"/>
              <a:t>–1:  alternative is worse than the reference design.</a:t>
            </a:r>
          </a:p>
          <a:p>
            <a:r>
              <a:rPr lang="en-US" sz="1400" dirty="0"/>
              <a:t>6. Calculate the score for each alternative, by adding the values.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/>
              <a:t>Optionally. weight each {-1,0,1} by that </a:t>
            </a:r>
            <a:r>
              <a:rPr lang="en-US" sz="1400" dirty="0" err="1"/>
              <a:t>CTQ’s</a:t>
            </a:r>
            <a:r>
              <a:rPr lang="en-US" sz="1400" dirty="0"/>
              <a:t> weight.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868902EB-C92E-4432-91AC-C985B7FAAC4D}"/>
              </a:ext>
            </a:extLst>
          </p:cNvPr>
          <p:cNvSpPr txBox="1"/>
          <p:nvPr/>
        </p:nvSpPr>
        <p:spPr>
          <a:xfrm>
            <a:off x="5432981" y="1305421"/>
            <a:ext cx="1691182" cy="830997"/>
          </a:xfrm>
          <a:prstGeom prst="rect">
            <a:avLst/>
          </a:prstGeom>
          <a:solidFill>
            <a:srgbClr val="CCECFF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2000" b="1"/>
            </a:lvl1pPr>
          </a:lstStyle>
          <a:p>
            <a:r>
              <a:rPr lang="en-US" altLang="en-US" sz="1600" dirty="0"/>
              <a:t>Pugh Matrix analysis</a:t>
            </a:r>
          </a:p>
          <a:p>
            <a:endParaRPr lang="en-US" sz="1600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F646FBA1-ECDD-4009-B362-E13E2BB067B4}"/>
              </a:ext>
            </a:extLst>
          </p:cNvPr>
          <p:cNvSpPr txBox="1"/>
          <p:nvPr/>
        </p:nvSpPr>
        <p:spPr>
          <a:xfrm>
            <a:off x="7175834" y="1507945"/>
            <a:ext cx="14491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1200" dirty="0">
                <a:solidFill>
                  <a:srgbClr val="0070C0"/>
                </a:solidFill>
              </a:rPr>
              <a:t>Preferred alternative</a:t>
            </a:r>
          </a:p>
        </p:txBody>
      </p: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4927049D-E797-4026-B949-9C49B385735F}"/>
              </a:ext>
            </a:extLst>
          </p:cNvPr>
          <p:cNvCxnSpPr>
            <a:cxnSpLocks/>
          </p:cNvCxnSpPr>
          <p:nvPr/>
        </p:nvCxnSpPr>
        <p:spPr>
          <a:xfrm>
            <a:off x="7119710" y="1969610"/>
            <a:ext cx="1292790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>
            <a:extLst>
              <a:ext uri="{FF2B5EF4-FFF2-40B4-BE49-F238E27FC236}">
                <a16:creationId xmlns:a16="http://schemas.microsoft.com/office/drawing/2014/main" id="{B21C1C33-CA15-4CA0-A4BD-72693F864E0E}"/>
              </a:ext>
            </a:extLst>
          </p:cNvPr>
          <p:cNvSpPr txBox="1"/>
          <p:nvPr/>
        </p:nvSpPr>
        <p:spPr>
          <a:xfrm>
            <a:off x="4205506" y="1314100"/>
            <a:ext cx="11829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Bef>
                <a:spcPts val="0"/>
              </a:spcBef>
              <a:buNone/>
            </a:pPr>
            <a:r>
              <a:rPr lang="en-US" sz="1200" dirty="0">
                <a:solidFill>
                  <a:srgbClr val="0070C0"/>
                </a:solidFill>
              </a:rPr>
              <a:t>Alternatives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9E4DEF6B-826D-D3E9-F3C5-EA9ADD5D511E}"/>
              </a:ext>
            </a:extLst>
          </p:cNvPr>
          <p:cNvSpPr txBox="1"/>
          <p:nvPr/>
        </p:nvSpPr>
        <p:spPr>
          <a:xfrm>
            <a:off x="3396817" y="1646521"/>
            <a:ext cx="19916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Bef>
                <a:spcPts val="0"/>
              </a:spcBef>
              <a:buNone/>
            </a:pPr>
            <a:r>
              <a:rPr lang="en-US" sz="1200" dirty="0">
                <a:solidFill>
                  <a:srgbClr val="0070C0"/>
                </a:solidFill>
              </a:rPr>
              <a:t>Critical to Quality Factors</a:t>
            </a:r>
          </a:p>
        </p:txBody>
      </p: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465EBEB6-F796-990F-ABED-EBBE6C499E7B}"/>
              </a:ext>
            </a:extLst>
          </p:cNvPr>
          <p:cNvCxnSpPr>
            <a:cxnSpLocks/>
          </p:cNvCxnSpPr>
          <p:nvPr/>
        </p:nvCxnSpPr>
        <p:spPr>
          <a:xfrm>
            <a:off x="4140191" y="1585560"/>
            <a:ext cx="1292790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2B88F800-AB55-C5FB-C945-7A9D21F45A92}"/>
              </a:ext>
            </a:extLst>
          </p:cNvPr>
          <p:cNvCxnSpPr>
            <a:cxnSpLocks/>
          </p:cNvCxnSpPr>
          <p:nvPr/>
        </p:nvCxnSpPr>
        <p:spPr>
          <a:xfrm>
            <a:off x="4121545" y="1969610"/>
            <a:ext cx="1292790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1">
            <a:extLst>
              <a:ext uri="{FF2B5EF4-FFF2-40B4-BE49-F238E27FC236}">
                <a16:creationId xmlns:a16="http://schemas.microsoft.com/office/drawing/2014/main" id="{D002E63F-BB02-93A3-86D3-454B272F6D7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9850" y="4136797"/>
            <a:ext cx="2402846" cy="2456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48643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6CBB6281-DC0F-79C8-D29D-0A75DD90103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0023" y="761432"/>
            <a:ext cx="5052060" cy="4663440"/>
          </a:xfrm>
          <a:prstGeom prst="rect">
            <a:avLst/>
          </a:prstGeom>
        </p:spPr>
      </p:pic>
      <p:sp>
        <p:nvSpPr>
          <p:cNvPr id="5126" name="Line 6"/>
          <p:cNvSpPr>
            <a:spLocks noChangeShapeType="1"/>
          </p:cNvSpPr>
          <p:nvPr/>
        </p:nvSpPr>
        <p:spPr bwMode="auto">
          <a:xfrm>
            <a:off x="0" y="625435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" name="Rectangle 150"/>
          <p:cNvSpPr>
            <a:spLocks noChangeArrowheads="1"/>
          </p:cNvSpPr>
          <p:nvPr/>
        </p:nvSpPr>
        <p:spPr bwMode="auto">
          <a:xfrm>
            <a:off x="162336" y="76200"/>
            <a:ext cx="710206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en-US" sz="2800" b="1" dirty="0">
                <a:solidFill>
                  <a:srgbClr val="000000"/>
                </a:solidFill>
              </a:rPr>
              <a:t>Pugh Matrix </a:t>
            </a:r>
            <a:r>
              <a:rPr lang="en-US" sz="2800" b="1" dirty="0"/>
              <a:t>– Example – Buying a car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AA7FB7C-CF58-B00A-415D-CE54BFE792F6}"/>
              </a:ext>
            </a:extLst>
          </p:cNvPr>
          <p:cNvSpPr txBox="1"/>
          <p:nvPr/>
        </p:nvSpPr>
        <p:spPr>
          <a:xfrm>
            <a:off x="6160653" y="718308"/>
            <a:ext cx="2468880" cy="58477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/>
              <a:t>(3) Weighted case: each criteria has a weight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47D7BA7-9C05-7650-EECC-347076EEF34D}"/>
              </a:ext>
            </a:extLst>
          </p:cNvPr>
          <p:cNvSpPr txBox="1"/>
          <p:nvPr/>
        </p:nvSpPr>
        <p:spPr>
          <a:xfrm>
            <a:off x="653874" y="5776969"/>
            <a:ext cx="3474720" cy="830997"/>
          </a:xfrm>
          <a:prstGeom prst="rect">
            <a:avLst/>
          </a:prstGeom>
          <a:noFill/>
          <a:ln w="19050">
            <a:solidFill>
              <a:srgbClr val="0066FF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/>
              <a:t>(6) Best alternatives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Weighted:     4    is highest value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Unweighted: 0.7 is highest value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99186BF-9C4B-F085-4F63-55296397AEE5}"/>
              </a:ext>
            </a:extLst>
          </p:cNvPr>
          <p:cNvSpPr/>
          <p:nvPr/>
        </p:nvSpPr>
        <p:spPr>
          <a:xfrm>
            <a:off x="2919769" y="5157225"/>
            <a:ext cx="365760" cy="274320"/>
          </a:xfrm>
          <a:prstGeom prst="rect">
            <a:avLst/>
          </a:prstGeom>
          <a:noFill/>
          <a:ln w="19050">
            <a:solidFill>
              <a:srgbClr val="0066FF"/>
            </a:solidFill>
          </a:ln>
        </p:spPr>
        <p:txBody>
          <a:bodyPr wrap="square" rtlCol="0">
            <a:spAutoFit/>
          </a:bodyPr>
          <a:lstStyle/>
          <a:p>
            <a:endParaRPr lang="en-US">
              <a:solidFill>
                <a:schemeClr val="tx1"/>
              </a:solidFill>
              <a:latin typeface="Arial" charset="0"/>
            </a:endParaRP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6CE4D88-1CB7-8805-D543-2F96AE8E3A30}"/>
              </a:ext>
            </a:extLst>
          </p:cNvPr>
          <p:cNvCxnSpPr>
            <a:cxnSpLocks/>
            <a:stCxn id="11" idx="0"/>
            <a:endCxn id="21" idx="2"/>
          </p:cNvCxnSpPr>
          <p:nvPr/>
        </p:nvCxnSpPr>
        <p:spPr>
          <a:xfrm flipV="1">
            <a:off x="2391234" y="5431545"/>
            <a:ext cx="711415" cy="345424"/>
          </a:xfrm>
          <a:prstGeom prst="line">
            <a:avLst/>
          </a:prstGeom>
          <a:noFill/>
          <a:ln w="19050">
            <a:solidFill>
              <a:srgbClr val="0066FF"/>
            </a:solidFill>
          </a:ln>
        </p:spPr>
      </p:cxnSp>
      <p:sp>
        <p:nvSpPr>
          <p:cNvPr id="30" name="Rectangle 29">
            <a:extLst>
              <a:ext uri="{FF2B5EF4-FFF2-40B4-BE49-F238E27FC236}">
                <a16:creationId xmlns:a16="http://schemas.microsoft.com/office/drawing/2014/main" id="{97009F6A-543F-FEAD-3FE0-258BCCA98B61}"/>
              </a:ext>
            </a:extLst>
          </p:cNvPr>
          <p:cNvSpPr/>
          <p:nvPr/>
        </p:nvSpPr>
        <p:spPr>
          <a:xfrm>
            <a:off x="4837526" y="1393535"/>
            <a:ext cx="365760" cy="301752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en-US">
              <a:solidFill>
                <a:schemeClr val="tx1"/>
              </a:solidFill>
              <a:latin typeface="Arial" charset="0"/>
            </a:endParaRPr>
          </a:p>
        </p:txBody>
      </p:sp>
      <p:cxnSp>
        <p:nvCxnSpPr>
          <p:cNvPr id="35" name="Connector: Elbow 34">
            <a:extLst>
              <a:ext uri="{FF2B5EF4-FFF2-40B4-BE49-F238E27FC236}">
                <a16:creationId xmlns:a16="http://schemas.microsoft.com/office/drawing/2014/main" id="{9C3455DA-7A04-3270-8E96-0DDF5B5499B2}"/>
              </a:ext>
            </a:extLst>
          </p:cNvPr>
          <p:cNvCxnSpPr>
            <a:cxnSpLocks/>
            <a:stCxn id="10" idx="1"/>
            <a:endCxn id="30" idx="0"/>
          </p:cNvCxnSpPr>
          <p:nvPr/>
        </p:nvCxnSpPr>
        <p:spPr>
          <a:xfrm rot="10800000" flipV="1">
            <a:off x="5020407" y="1010695"/>
            <a:ext cx="1140247" cy="382839"/>
          </a:xfrm>
          <a:prstGeom prst="bentConnector2">
            <a:avLst/>
          </a:prstGeom>
          <a:noFill/>
          <a:ln w="19050">
            <a:solidFill>
              <a:srgbClr val="FF0000"/>
            </a:solidFill>
            <a:headEnd type="none" w="med" len="med"/>
            <a:tailEnd type="arrow" w="med" len="med"/>
          </a:ln>
        </p:spPr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2870DD6E-6872-0567-C59E-A616D19DABDE}"/>
              </a:ext>
            </a:extLst>
          </p:cNvPr>
          <p:cNvSpPr txBox="1"/>
          <p:nvPr/>
        </p:nvSpPr>
        <p:spPr>
          <a:xfrm>
            <a:off x="4417565" y="5776969"/>
            <a:ext cx="4211968" cy="492443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/>
              <a:t>(5) Computation using weights is an inner product:</a:t>
            </a:r>
          </a:p>
          <a:p>
            <a:r>
              <a:rPr lang="en-US" sz="1200" dirty="0"/>
              <a:t>0.3 = 0.2*(-1)+ 0.1(0) + 0.1*(-1)+0.1*(1)+0.2*(1)+0.3*(1)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DB083290-4057-B89B-FA0C-AC792F9D62DA}"/>
              </a:ext>
            </a:extLst>
          </p:cNvPr>
          <p:cNvSpPr/>
          <p:nvPr/>
        </p:nvSpPr>
        <p:spPr>
          <a:xfrm>
            <a:off x="4051804" y="5172991"/>
            <a:ext cx="365760" cy="27432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en-US">
              <a:solidFill>
                <a:schemeClr val="tx1"/>
              </a:solidFill>
              <a:latin typeface="Arial" charset="0"/>
            </a:endParaRP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F5F26226-100E-00A8-C67E-96C63F389E65}"/>
              </a:ext>
            </a:extLst>
          </p:cNvPr>
          <p:cNvCxnSpPr>
            <a:cxnSpLocks/>
            <a:stCxn id="11" idx="0"/>
            <a:endCxn id="13" idx="2"/>
          </p:cNvCxnSpPr>
          <p:nvPr/>
        </p:nvCxnSpPr>
        <p:spPr>
          <a:xfrm flipV="1">
            <a:off x="2391234" y="4932107"/>
            <a:ext cx="716497" cy="844862"/>
          </a:xfrm>
          <a:prstGeom prst="line">
            <a:avLst/>
          </a:prstGeom>
          <a:noFill/>
          <a:ln w="19050">
            <a:solidFill>
              <a:srgbClr val="0066FF"/>
            </a:solidFill>
          </a:ln>
        </p:spPr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D7FB7FCE-3ECF-78A3-B782-64CF56C40AF1}"/>
              </a:ext>
            </a:extLst>
          </p:cNvPr>
          <p:cNvSpPr/>
          <p:nvPr/>
        </p:nvSpPr>
        <p:spPr>
          <a:xfrm>
            <a:off x="2924851" y="4657787"/>
            <a:ext cx="365760" cy="274320"/>
          </a:xfrm>
          <a:prstGeom prst="rect">
            <a:avLst/>
          </a:prstGeom>
          <a:noFill/>
          <a:ln w="19050">
            <a:solidFill>
              <a:srgbClr val="0066FF"/>
            </a:solidFill>
          </a:ln>
        </p:spPr>
        <p:txBody>
          <a:bodyPr wrap="square" rtlCol="0">
            <a:spAutoFit/>
          </a:bodyPr>
          <a:lstStyle/>
          <a:p>
            <a:endParaRPr lang="en-US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591FEAA5-7891-5AD5-4C62-C37D77743689}"/>
              </a:ext>
            </a:extLst>
          </p:cNvPr>
          <p:cNvSpPr txBox="1"/>
          <p:nvPr/>
        </p:nvSpPr>
        <p:spPr>
          <a:xfrm>
            <a:off x="5617844" y="4407570"/>
            <a:ext cx="3011689" cy="769441"/>
          </a:xfrm>
          <a:prstGeom prst="rect">
            <a:avLst/>
          </a:prstGeom>
          <a:noFill/>
          <a:ln w="19050">
            <a:solidFill>
              <a:srgbClr val="7030A0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sz="1600" dirty="0"/>
              <a:t>(4) Computation when not using weights is a column sum:</a:t>
            </a:r>
          </a:p>
          <a:p>
            <a:r>
              <a:rPr lang="en-US" sz="1200" dirty="0"/>
              <a:t>1 = (-1) + (0) + (-1) + (1) + (1) + (1)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64351572-E55D-E299-5A40-0F00314E1882}"/>
              </a:ext>
            </a:extLst>
          </p:cNvPr>
          <p:cNvSpPr/>
          <p:nvPr/>
        </p:nvSpPr>
        <p:spPr>
          <a:xfrm>
            <a:off x="4051804" y="4657787"/>
            <a:ext cx="365760" cy="269008"/>
          </a:xfrm>
          <a:prstGeom prst="rect">
            <a:avLst/>
          </a:prstGeom>
          <a:noFill/>
          <a:ln w="19050">
            <a:solidFill>
              <a:srgbClr val="7030A0"/>
            </a:solidFill>
            <a:prstDash val="dash"/>
          </a:ln>
        </p:spPr>
        <p:txBody>
          <a:bodyPr wrap="square" rtlCol="0">
            <a:spAutoFit/>
          </a:bodyPr>
          <a:lstStyle/>
          <a:p>
            <a:endParaRPr lang="en-US" sz="1200"/>
          </a:p>
        </p:txBody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A72E3951-E3FF-F48D-483B-7B48E1D4B227}"/>
              </a:ext>
            </a:extLst>
          </p:cNvPr>
          <p:cNvCxnSpPr>
            <a:cxnSpLocks/>
            <a:stCxn id="37" idx="3"/>
            <a:endCxn id="36" idx="1"/>
          </p:cNvCxnSpPr>
          <p:nvPr/>
        </p:nvCxnSpPr>
        <p:spPr>
          <a:xfrm>
            <a:off x="4417564" y="4792291"/>
            <a:ext cx="1200280" cy="0"/>
          </a:xfrm>
          <a:prstGeom prst="line">
            <a:avLst/>
          </a:prstGeom>
          <a:noFill/>
          <a:ln w="19050">
            <a:solidFill>
              <a:srgbClr val="7030A0"/>
            </a:solidFill>
            <a:prstDash val="dash"/>
            <a:headEnd type="arrow" w="med" len="med"/>
            <a:tailEnd type="none" w="med" len="med"/>
          </a:ln>
        </p:spPr>
      </p:cxnSp>
      <p:sp>
        <p:nvSpPr>
          <p:cNvPr id="3" name="Text Box 52">
            <a:extLst>
              <a:ext uri="{FF2B5EF4-FFF2-40B4-BE49-F238E27FC236}">
                <a16:creationId xmlns:a16="http://schemas.microsoft.com/office/drawing/2014/main" id="{7ED16626-4875-4E78-A226-0334E01729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5246" y="1567937"/>
            <a:ext cx="2011680" cy="365760"/>
          </a:xfrm>
          <a:prstGeom prst="rect">
            <a:avLst/>
          </a:prstGeom>
          <a:noFill/>
          <a:ln w="38100" cmpd="thinThick">
            <a:solidFill>
              <a:srgbClr val="00B050"/>
            </a:solidFill>
            <a:prstDash val="sysDash"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defPPr>
              <a:defRPr lang="en-US"/>
            </a:defPPr>
            <a:lvl1pPr marL="342900" indent="-342900">
              <a:defRPr sz="1400" b="1">
                <a:solidFill>
                  <a:srgbClr val="00B050"/>
                </a:solidFill>
              </a:defRPr>
            </a:lvl1pPr>
          </a:lstStyle>
          <a:p>
            <a:r>
              <a:rPr lang="en-US" dirty="0"/>
              <a:t>(1) Reference Design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CAA6A9F-1062-B853-1F56-0C2358D56FE6}"/>
              </a:ext>
            </a:extLst>
          </p:cNvPr>
          <p:cNvSpPr/>
          <p:nvPr/>
        </p:nvSpPr>
        <p:spPr>
          <a:xfrm>
            <a:off x="2558428" y="1572765"/>
            <a:ext cx="294470" cy="2834640"/>
          </a:xfrm>
          <a:prstGeom prst="rect">
            <a:avLst/>
          </a:prstGeom>
          <a:noFill/>
          <a:ln w="38100" cmpd="thinThick">
            <a:solidFill>
              <a:srgbClr val="00B050"/>
            </a:solidFill>
            <a:prstDash val="sysDash"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/>
            <a:endParaRPr lang="en-US" sz="1400" b="1">
              <a:solidFill>
                <a:srgbClr val="00B050"/>
              </a:solidFill>
              <a:latin typeface="Arial" charset="0"/>
            </a:endParaRP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4CFE46FC-93F8-86EC-B0A0-0784E3CA2019}"/>
              </a:ext>
            </a:extLst>
          </p:cNvPr>
          <p:cNvCxnSpPr>
            <a:cxnSpLocks/>
            <a:stCxn id="42" idx="3"/>
            <a:endCxn id="41" idx="0"/>
          </p:cNvCxnSpPr>
          <p:nvPr/>
        </p:nvCxnSpPr>
        <p:spPr>
          <a:xfrm>
            <a:off x="4417564" y="5310151"/>
            <a:ext cx="2105985" cy="466818"/>
          </a:xfrm>
          <a:prstGeom prst="line">
            <a:avLst/>
          </a:prstGeom>
          <a:noFill/>
          <a:ln w="19050">
            <a:solidFill>
              <a:srgbClr val="FF0000"/>
            </a:solidFill>
          </a:ln>
        </p:spPr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5A1F8376-4D21-78A6-8108-13A0407BA4E6}"/>
              </a:ext>
            </a:extLst>
          </p:cNvPr>
          <p:cNvSpPr txBox="1"/>
          <p:nvPr/>
        </p:nvSpPr>
        <p:spPr>
          <a:xfrm>
            <a:off x="5617844" y="3313785"/>
            <a:ext cx="1920240" cy="584775"/>
          </a:xfrm>
          <a:prstGeom prst="rect">
            <a:avLst/>
          </a:prstGeom>
          <a:noFill/>
          <a:ln w="38100">
            <a:solidFill>
              <a:srgbClr val="7030A0"/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lang="en-US" sz="1600" dirty="0"/>
              <a:t>(2) Team created comparison values</a:t>
            </a:r>
            <a:endParaRPr lang="en-US" sz="12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2FF870F-FE0D-7D58-92BE-18BC14441B4E}"/>
              </a:ext>
            </a:extLst>
          </p:cNvPr>
          <p:cNvSpPr/>
          <p:nvPr/>
        </p:nvSpPr>
        <p:spPr>
          <a:xfrm>
            <a:off x="2908639" y="2820807"/>
            <a:ext cx="1563126" cy="1586579"/>
          </a:xfrm>
          <a:prstGeom prst="rect">
            <a:avLst/>
          </a:prstGeom>
          <a:noFill/>
          <a:ln w="38100">
            <a:solidFill>
              <a:srgbClr val="7030A0"/>
            </a:solidFill>
            <a:prstDash val="sysDot"/>
          </a:ln>
        </p:spPr>
        <p:txBody>
          <a:bodyPr wrap="square" rtlCol="0">
            <a:spAutoFit/>
          </a:bodyPr>
          <a:lstStyle/>
          <a:p>
            <a:endParaRPr lang="en-US" sz="1600">
              <a:solidFill>
                <a:schemeClr val="tx1"/>
              </a:solidFill>
              <a:latin typeface="Arial" charset="0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80F4D37-F4A2-F79C-F8CE-CB5281C9DC59}"/>
              </a:ext>
            </a:extLst>
          </p:cNvPr>
          <p:cNvCxnSpPr>
            <a:cxnSpLocks/>
            <a:stCxn id="4" idx="1"/>
            <a:endCxn id="5" idx="3"/>
          </p:cNvCxnSpPr>
          <p:nvPr/>
        </p:nvCxnSpPr>
        <p:spPr>
          <a:xfrm flipH="1">
            <a:off x="4471765" y="3606173"/>
            <a:ext cx="1146079" cy="7924"/>
          </a:xfrm>
          <a:prstGeom prst="line">
            <a:avLst/>
          </a:prstGeom>
          <a:noFill/>
          <a:ln w="38100">
            <a:solidFill>
              <a:srgbClr val="7030A0"/>
            </a:solidFill>
            <a:prstDash val="sysDot"/>
          </a:ln>
        </p:spPr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C76B8359-CE19-C493-9277-2D21B37D8198}"/>
              </a:ext>
            </a:extLst>
          </p:cNvPr>
          <p:cNvSpPr txBox="1"/>
          <p:nvPr/>
        </p:nvSpPr>
        <p:spPr>
          <a:xfrm>
            <a:off x="0" y="6618357"/>
            <a:ext cx="286649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 Dan Zwillinger.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7885133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 Box 36"/>
          <p:cNvSpPr txBox="1">
            <a:spLocks noChangeArrowheads="1"/>
          </p:cNvSpPr>
          <p:nvPr/>
        </p:nvSpPr>
        <p:spPr bwMode="auto">
          <a:xfrm>
            <a:off x="228599" y="76200"/>
            <a:ext cx="867338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altLang="en-US" sz="2800" b="1" dirty="0">
                <a:solidFill>
                  <a:srgbClr val="000000"/>
                </a:solidFill>
              </a:rPr>
              <a:t>Pugh Matrix – Notes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3253CC5-4D2A-46AB-B279-E209A31A6ABC}"/>
              </a:ext>
            </a:extLst>
          </p:cNvPr>
          <p:cNvSpPr txBox="1"/>
          <p:nvPr/>
        </p:nvSpPr>
        <p:spPr>
          <a:xfrm>
            <a:off x="514350" y="723900"/>
            <a:ext cx="411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2000" dirty="0"/>
              <a:t>Slide 1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810558E-45B5-4362-943B-40FE4163BADE}"/>
              </a:ext>
            </a:extLst>
          </p:cNvPr>
          <p:cNvSpPr txBox="1"/>
          <p:nvPr/>
        </p:nvSpPr>
        <p:spPr>
          <a:xfrm>
            <a:off x="4762501" y="723900"/>
            <a:ext cx="41147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2000" dirty="0"/>
              <a:t>Slide 2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213A775-8F53-462A-AEDE-6F4FA49E2843}"/>
              </a:ext>
            </a:extLst>
          </p:cNvPr>
          <p:cNvCxnSpPr/>
          <p:nvPr/>
        </p:nvCxnSpPr>
        <p:spPr bwMode="auto">
          <a:xfrm>
            <a:off x="1924050" y="2000250"/>
            <a:ext cx="914400" cy="914400"/>
          </a:xfrm>
          <a:prstGeom prst="line">
            <a:avLst/>
          </a:prstGeom>
          <a:noFill/>
          <a:ln w="31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FDD68932-B129-4895-BCCC-E11021D776F0}"/>
              </a:ext>
            </a:extLst>
          </p:cNvPr>
          <p:cNvSpPr txBox="1"/>
          <p:nvPr/>
        </p:nvSpPr>
        <p:spPr>
          <a:xfrm>
            <a:off x="514350" y="1168400"/>
            <a:ext cx="4114800" cy="440120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L="342900" indent="-342900">
              <a:buFont typeface="+mj-lt"/>
              <a:buAutoNum type="arabicPeriod"/>
              <a:defRPr sz="1400"/>
            </a:lvl1pPr>
          </a:lstStyle>
          <a:p>
            <a:r>
              <a:rPr lang="en-US" dirty="0">
                <a:latin typeface="+mn-lt"/>
              </a:rPr>
              <a:t>The Pugh Matrix was invented by Stuart Pugh.</a:t>
            </a:r>
          </a:p>
          <a:p>
            <a:r>
              <a:rPr lang="en-US" dirty="0">
                <a:latin typeface="+mn-lt"/>
              </a:rPr>
              <a:t>The values in the matrix do not need to be    {-1,0,+1}, other  commonly used values are {1,2,3} . The values can be used to indicate the amount of difference from the Reference Design.</a:t>
            </a:r>
          </a:p>
          <a:p>
            <a:r>
              <a:rPr lang="en-US" dirty="0">
                <a:effectLst/>
                <a:latin typeface="+mn-lt"/>
              </a:rPr>
              <a:t>Best practices:</a:t>
            </a:r>
            <a:endParaRPr lang="en-US" dirty="0">
              <a:latin typeface="+mn-lt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effectLst/>
                <a:latin typeface="+mn-lt"/>
              </a:rPr>
              <a:t>Carefully choose the evaluation criteria.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A weighted Pugh matrix is usually more appropriate than an unweighted one – carefully choose the weights aligned with the customer needs.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effectLst/>
                <a:latin typeface="+mn-lt"/>
              </a:rPr>
              <a:t>Use a diverse team of 4-8 people to determine the values.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Document the value discussions.</a:t>
            </a:r>
          </a:p>
          <a:p>
            <a:r>
              <a:rPr lang="en-US" dirty="0">
                <a:latin typeface="+mn-lt"/>
              </a:rPr>
              <a:t>Common failures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Incorrect selection criteria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Incomplete selection criteria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Unclear selection criteria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D2E6C37-3D60-4075-B12A-95857B601D06}"/>
              </a:ext>
            </a:extLst>
          </p:cNvPr>
          <p:cNvSpPr txBox="1"/>
          <p:nvPr/>
        </p:nvSpPr>
        <p:spPr>
          <a:xfrm>
            <a:off x="4762502" y="1168400"/>
            <a:ext cx="4114800" cy="160043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400" dirty="0"/>
              <a:t>The example shows the same data evaluated using both a weighted and an unweighted </a:t>
            </a:r>
            <a:r>
              <a:rPr lang="en-US" sz="1400"/>
              <a:t>Pugh matrix </a:t>
            </a:r>
            <a:r>
              <a:rPr lang="en-US" sz="1400" dirty="0"/>
              <a:t>– the conclusion (best alternative) is the same in each case.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The computation for the unweighted Pugh matrix is very simple, just add up the {-1,0,1} values for each alternative.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270058A-1D4B-434C-A6C9-EBD78D843882}"/>
              </a:ext>
            </a:extLst>
          </p:cNvPr>
          <p:cNvSpPr txBox="1"/>
          <p:nvPr/>
        </p:nvSpPr>
        <p:spPr>
          <a:xfrm>
            <a:off x="0" y="6618357"/>
            <a:ext cx="286649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 Dan Zwillinger.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752624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573</Words>
  <Application>Microsoft Office PowerPoint</Application>
  <PresentationFormat>On-screen Show (4:3)</PresentationFormat>
  <Paragraphs>63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Default Design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2022-06-18T03:14:46Z</dcterms:created>
  <dcterms:modified xsi:type="dcterms:W3CDTF">2024-11-01T13:54:20Z</dcterms:modified>
</cp:coreProperties>
</file>