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900" r:id="rId2"/>
    <p:sldId id="1899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92" d="100"/>
          <a:sy n="92" d="100"/>
        </p:scale>
        <p:origin x="92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F5428-3E78-94D5-A7BB-DD7FDC883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D03B2E99-07E5-BED4-AD6C-713D289361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0348C396-CC4D-F93B-E85B-0954364AC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87FB42C-9030-B102-2C40-190A36682B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376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792C8-BB71-80A9-F63F-58F63A691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6DD26BC6-407B-2A86-B093-3649CFB35C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CB409CD1-5CCF-D041-5857-3BAF0F801B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D279FFA7-E94C-8492-6937-0D5CABA263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2856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3E9BF-F6BA-6684-BC3F-B193EAEC5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8E1D334-7E4A-7E53-D0F5-BEB801829A0A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1C079B2-EA97-0E0A-CEBE-76541FE60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Pareto Analysis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A6E0ED37-A4F3-F045-0AD2-D7F959DFA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identify the most important issues?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28639719-B365-1F76-75F0-CDA777A51AE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3A216212-9BB1-06B8-1A08-FEAF6DF2DB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73016F4E-7B7A-E1E8-B3F1-81AB7681C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Creates a list of problems, items, or causes.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Decide how to evaluate each item on the list.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For example, by frequency, time, or cost.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Collect data on each item.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Find the total of the items’ values and use this to find the percentage each item contributes.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a vertical bar chart of the item’s values, and order from largest to smallest.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Overlay on the chart a plot of the cumulative percentage distribution of each item’s value.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a line at the 80% cumulative percentage.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the (likely) ~20% of the items that account for the 80% percentage.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These are the most important items, the “critical few,” that should be investigated. 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B1EC1AD1-1534-7620-F66A-470648FE2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Creating a Pareto Diagram</a:t>
            </a:r>
          </a:p>
          <a:p>
            <a:pPr algn="ctr"/>
            <a:r>
              <a:rPr lang="en-US" altLang="en-US" sz="2000" b="1" dirty="0"/>
              <a:t>     </a:t>
            </a:r>
          </a:p>
        </p:txBody>
      </p:sp>
      <p:sp>
        <p:nvSpPr>
          <p:cNvPr id="3082" name="TextBox 44">
            <a:extLst>
              <a:ext uri="{FF2B5EF4-FFF2-40B4-BE49-F238E27FC236}">
                <a16:creationId xmlns:a16="http://schemas.microsoft.com/office/drawing/2014/main" id="{30F4204F-EC3A-B2AC-9531-A38319929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510" y="1461376"/>
            <a:ext cx="14360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List of issues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Values for each issue</a:t>
            </a:r>
          </a:p>
        </p:txBody>
      </p:sp>
      <p:sp>
        <p:nvSpPr>
          <p:cNvPr id="3084" name="TextBox 44">
            <a:extLst>
              <a:ext uri="{FF2B5EF4-FFF2-40B4-BE49-F238E27FC236}">
                <a16:creationId xmlns:a16="http://schemas.microsoft.com/office/drawing/2014/main" id="{E498E311-D871-59EE-0C0C-BA77D9248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676820"/>
            <a:ext cx="1550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List of the “critical few”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C8A2D1-C416-F119-C8EB-EA892720846E}"/>
              </a:ext>
            </a:extLst>
          </p:cNvPr>
          <p:cNvSpPr txBox="1"/>
          <p:nvPr/>
        </p:nvSpPr>
        <p:spPr>
          <a:xfrm>
            <a:off x="127000" y="1370013"/>
            <a:ext cx="3291840" cy="35394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A </a:t>
            </a:r>
            <a:r>
              <a:rPr lang="en-US" sz="1600" dirty="0">
                <a:solidFill>
                  <a:srgbClr val="0070C0"/>
                </a:solidFill>
              </a:rPr>
              <a:t>Pareto Analysis </a:t>
            </a:r>
            <a:r>
              <a:rPr lang="en-US" sz="1600" b="0" dirty="0"/>
              <a:t>identifies the significant aspects of an issue. 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The </a:t>
            </a:r>
            <a:r>
              <a:rPr lang="en-US" sz="1600" dirty="0">
                <a:solidFill>
                  <a:srgbClr val="0070C0"/>
                </a:solidFill>
              </a:rPr>
              <a:t>Pareto Principle </a:t>
            </a:r>
            <a:r>
              <a:rPr lang="en-US" sz="1600" b="0" dirty="0"/>
              <a:t>or the </a:t>
            </a:r>
            <a:r>
              <a:rPr lang="en-US" sz="1600" b="0" i="1" dirty="0"/>
              <a:t>“80/20 rule” </a:t>
            </a:r>
            <a:r>
              <a:rPr lang="en-US" sz="1600" b="0" dirty="0"/>
              <a:t>is: when several factors affect a situation, a few factors typically account for most of the impact.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“80% of the impact is explained by 20% of the factors</a:t>
            </a:r>
            <a:r>
              <a:rPr lang="en-US" sz="1600" dirty="0"/>
              <a:t>”</a:t>
            </a:r>
            <a:endParaRPr lang="en-US" sz="1600" b="0" dirty="0"/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A </a:t>
            </a:r>
            <a:r>
              <a:rPr lang="en-US" sz="1600" dirty="0">
                <a:solidFill>
                  <a:srgbClr val="0070C0"/>
                </a:solidFill>
              </a:rPr>
              <a:t>Pareto Diagram </a:t>
            </a:r>
            <a:r>
              <a:rPr lang="en-US" sz="1600" b="0" dirty="0"/>
              <a:t>has a bar graph (histogram) and a line graph (cumulative probability).</a:t>
            </a:r>
          </a:p>
        </p:txBody>
      </p:sp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5442AF6E-151D-94C3-2895-074E9CD21D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0949" y="2192505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0E4A5618-EDBA-0134-898D-4739420862B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19677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23">
            <a:extLst>
              <a:ext uri="{FF2B5EF4-FFF2-40B4-BE49-F238E27FC236}">
                <a16:creationId xmlns:a16="http://schemas.microsoft.com/office/drawing/2014/main" id="{7EF56603-8AA3-A0CA-F892-8A59243F60F4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6" name="Text Box 44">
              <a:extLst>
                <a:ext uri="{FF2B5EF4-FFF2-40B4-BE49-F238E27FC236}">
                  <a16:creationId xmlns:a16="http://schemas.microsoft.com/office/drawing/2014/main" id="{458FED66-B6F2-E1D0-FDB6-3372BF5CCD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7" name="TextBox 29">
              <a:extLst>
                <a:ext uri="{FF2B5EF4-FFF2-40B4-BE49-F238E27FC236}">
                  <a16:creationId xmlns:a16="http://schemas.microsoft.com/office/drawing/2014/main" id="{25FEC0B5-3C07-80A4-5FBB-8F23746C1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6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2EB1F62-0281-A2FD-C486-F411235FA881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9F9157-5D63-87E8-3863-544BCA54E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636" y="5120816"/>
            <a:ext cx="2514568" cy="141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1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8EB2F-3B75-9BFB-5982-18E313A9C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9EE042D-AB48-456F-22CF-22349895FD26}"/>
              </a:ext>
            </a:extLst>
          </p:cNvPr>
          <p:cNvSpPr/>
          <p:nvPr/>
        </p:nvSpPr>
        <p:spPr>
          <a:xfrm>
            <a:off x="232235" y="2237225"/>
            <a:ext cx="8657868" cy="322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7B5F4AE4-379B-CC3F-A9D1-5C62C319A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F51B9EFB-2F13-B8D4-3C1F-E77C59EFF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Pareto Analysis – Example – </a:t>
            </a:r>
            <a:r>
              <a:rPr lang="en-US" altLang="en-US" sz="2400" b="1"/>
              <a:t>6in6 readership</a:t>
            </a:r>
            <a:endParaRPr lang="en-US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7CC6D6-9673-ABEB-641B-B32D7857D5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82908B-139E-6652-6BA3-4EF8FB0ADD3E}"/>
              </a:ext>
            </a:extLst>
          </p:cNvPr>
          <p:cNvSpPr txBox="1"/>
          <p:nvPr/>
        </p:nvSpPr>
        <p:spPr>
          <a:xfrm>
            <a:off x="161925" y="650875"/>
            <a:ext cx="886505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The </a:t>
            </a:r>
            <a:r>
              <a:rPr lang="en-US" sz="1600" dirty="0">
                <a:latin typeface="Arial" charset="0"/>
              </a:rPr>
              <a:t>6in6 team wants to review and update </a:t>
            </a:r>
            <a:r>
              <a:rPr lang="en-US" sz="1600" dirty="0"/>
              <a:t>the “most important” </a:t>
            </a:r>
            <a:r>
              <a:rPr lang="en-US" sz="1600" dirty="0">
                <a:latin typeface="Arial" charset="0"/>
              </a:rPr>
              <a:t>6in6 presentations.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Which ones are the most important? We use the metric “number of daily views.”</a:t>
            </a:r>
            <a:endParaRPr lang="en-US" sz="160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Yesterday, the most viewed 6in6 presentations were “QFD” and FMEA” (with 92 and 82 views). The number of views for the top 10 were {</a:t>
            </a:r>
            <a:r>
              <a:rPr lang="en-US" sz="1800" i="0" u="none" strike="noStrike" dirty="0">
                <a:effectLst/>
                <a:latin typeface="Calibri" panose="020F0502020204030204" pitchFamily="34" charset="0"/>
              </a:rPr>
              <a:t>92, 82, 76, 60, 53, 32, 18, 6, 6, 4}. 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libri" panose="020F0502020204030204" pitchFamily="34" charset="0"/>
              </a:rPr>
              <a:t>Use a Pareto Chart to determine how many of these to review. Follow the letters below: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>
              <a:latin typeface="Calibri" panose="020F0502020204030204" pitchFamily="34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Calibri" panose="020F0502020204030204" pitchFamily="34" charset="0"/>
              </a:rPr>
              <a:t>In this case there are 4 “vital few” 6in6 presentations (among the top 10) to review and update.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E97248-403A-E090-7DA4-7AD467C97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7358" y="2903913"/>
            <a:ext cx="5156508" cy="248139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328C84F-D309-3295-BEE5-B3672A4D7D51}"/>
              </a:ext>
            </a:extLst>
          </p:cNvPr>
          <p:cNvSpPr txBox="1"/>
          <p:nvPr/>
        </p:nvSpPr>
        <p:spPr>
          <a:xfrm>
            <a:off x="347450" y="4441138"/>
            <a:ext cx="1828800" cy="738664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(A) </a:t>
            </a:r>
            <a:r>
              <a:rPr lang="en-US" sz="1400" dirty="0"/>
              <a:t>Create a bar chart for the number of daily views.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9487F3-A89F-F75B-C8A0-2DFD08144715}"/>
              </a:ext>
            </a:extLst>
          </p:cNvPr>
          <p:cNvCxnSpPr/>
          <p:nvPr/>
        </p:nvCxnSpPr>
        <p:spPr>
          <a:xfrm>
            <a:off x="2301645" y="4979747"/>
            <a:ext cx="460860" cy="2304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D1002D-19DF-736A-5FB6-9C0C2971A8BE}"/>
              </a:ext>
            </a:extLst>
          </p:cNvPr>
          <p:cNvCxnSpPr>
            <a:cxnSpLocks/>
          </p:cNvCxnSpPr>
          <p:nvPr/>
        </p:nvCxnSpPr>
        <p:spPr>
          <a:xfrm flipV="1">
            <a:off x="2301645" y="4442077"/>
            <a:ext cx="345645" cy="5376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B30D11D-B29A-9F32-68A1-CA8EDB858CF7}"/>
              </a:ext>
            </a:extLst>
          </p:cNvPr>
          <p:cNvSpPr txBox="1"/>
          <p:nvPr/>
        </p:nvSpPr>
        <p:spPr>
          <a:xfrm>
            <a:off x="4375515" y="2276850"/>
            <a:ext cx="4297680" cy="52322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(B) </a:t>
            </a:r>
            <a:r>
              <a:rPr lang="en-US" sz="1400" dirty="0"/>
              <a:t>Find the percentage each method contributes to the total. Sum values to draw the cumulative sum.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441943-96B6-C407-BFCA-396DA62C32BA}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6065335" y="2800070"/>
            <a:ext cx="459020" cy="2978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E9EF820-7C45-D16B-FABB-30C77D9EB33E}"/>
              </a:ext>
            </a:extLst>
          </p:cNvPr>
          <p:cNvSpPr txBox="1"/>
          <p:nvPr/>
        </p:nvSpPr>
        <p:spPr>
          <a:xfrm>
            <a:off x="7644400" y="2903913"/>
            <a:ext cx="1188720" cy="52322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(C) </a:t>
            </a:r>
            <a:r>
              <a:rPr lang="en-US" sz="1400" dirty="0"/>
              <a:t>Draw the 80% line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4DDF286-236C-81D9-598D-85B638DCDD0F}"/>
              </a:ext>
            </a:extLst>
          </p:cNvPr>
          <p:cNvCxnSpPr>
            <a:cxnSpLocks/>
            <a:stCxn id="22" idx="1"/>
          </p:cNvCxnSpPr>
          <p:nvPr/>
        </p:nvCxnSpPr>
        <p:spPr>
          <a:xfrm flipH="1">
            <a:off x="6625134" y="3165523"/>
            <a:ext cx="1019266" cy="365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F21DD42-D5F0-DF31-8479-C26636C738DC}"/>
              </a:ext>
            </a:extLst>
          </p:cNvPr>
          <p:cNvSpPr txBox="1"/>
          <p:nvPr/>
        </p:nvSpPr>
        <p:spPr>
          <a:xfrm>
            <a:off x="347450" y="2276850"/>
            <a:ext cx="3474720" cy="52322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(D) </a:t>
            </a:r>
            <a:r>
              <a:rPr lang="en-US" sz="1400" dirty="0"/>
              <a:t>Find the intersection of the cumulative percentage and the 80% line.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2FD0336-69D9-4EDE-837C-DC62BACA7E08}"/>
              </a:ext>
            </a:extLst>
          </p:cNvPr>
          <p:cNvCxnSpPr>
            <a:cxnSpLocks/>
          </p:cNvCxnSpPr>
          <p:nvPr/>
        </p:nvCxnSpPr>
        <p:spPr>
          <a:xfrm>
            <a:off x="3953060" y="2800070"/>
            <a:ext cx="406457" cy="6568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A501037-6F5C-FAEF-55AE-B98888726706}"/>
              </a:ext>
            </a:extLst>
          </p:cNvPr>
          <p:cNvSpPr txBox="1"/>
          <p:nvPr/>
        </p:nvSpPr>
        <p:spPr>
          <a:xfrm>
            <a:off x="347450" y="2903913"/>
            <a:ext cx="1920240" cy="954107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(E) </a:t>
            </a:r>
            <a:r>
              <a:rPr lang="en-US" sz="1400" dirty="0"/>
              <a:t>Here, four 6in6 presentations account for 80% of the top 10 presentations read.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E8EA657-E8E1-6215-31F9-103ADF5952A4}"/>
              </a:ext>
            </a:extLst>
          </p:cNvPr>
          <p:cNvCxnSpPr>
            <a:cxnSpLocks/>
          </p:cNvCxnSpPr>
          <p:nvPr/>
        </p:nvCxnSpPr>
        <p:spPr>
          <a:xfrm>
            <a:off x="2314182" y="2903913"/>
            <a:ext cx="333108" cy="2245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4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Pareto Analysis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r>
              <a:rPr lang="en-US" dirty="0"/>
              <a:t>The data for this example is suggestive; the 6in6 website does not collect information on visits.</a:t>
            </a:r>
          </a:p>
          <a:p>
            <a:r>
              <a:rPr lang="en-US" dirty="0"/>
              <a:t>There is often a need to reduce a large number of possibilities – in this case which 6in6 presentations to review – to a more manageable number.</a:t>
            </a:r>
          </a:p>
          <a:p>
            <a:r>
              <a:rPr lang="en-US" dirty="0"/>
              <a:t>The most significant values in a Pareto Analysis are called the “vital few” while the rest are referred to as the “trivial many.”</a:t>
            </a:r>
          </a:p>
          <a:p>
            <a:r>
              <a:rPr lang="en-US" dirty="0"/>
              <a:t>Pareto charts can help locate the “vital few.”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https://www.investopedia.com/terms/p/pareto-analysis.asp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https://www.appinio.com/en/blog/market-research/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pareto-analysis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535C4E-7EE2-F5FE-2182-2DDC85A47ECA}"/>
              </a:ext>
            </a:extLst>
          </p:cNvPr>
          <p:cNvSpPr txBox="1"/>
          <p:nvPr/>
        </p:nvSpPr>
        <p:spPr>
          <a:xfrm>
            <a:off x="542317" y="1163105"/>
            <a:ext cx="411480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latin typeface="Calibri" panose="020F0502020204030204" pitchFamily="34" charset="0"/>
              </a:defRPr>
            </a:lvl1pPr>
          </a:lstStyle>
          <a:p>
            <a:r>
              <a:rPr lang="en-US" dirty="0">
                <a:latin typeface="+mn-lt"/>
              </a:rPr>
              <a:t>Pareto Analysis is named after Vilfredo Pareto, an Italian economist and sociologist. In 1906 Pareto observed that 80% of the land in Italy was owned by 20% of the people.</a:t>
            </a:r>
          </a:p>
          <a:p>
            <a:r>
              <a:rPr lang="en-US" dirty="0">
                <a:latin typeface="+mn-lt"/>
              </a:rPr>
              <a:t>The Pareto Principle is a theoretical concept, Pareto Analysis is a practical tool.</a:t>
            </a:r>
          </a:p>
          <a:p>
            <a:r>
              <a:rPr lang="en-US" dirty="0">
                <a:latin typeface="+mn-lt"/>
              </a:rPr>
              <a:t>Pareto diagrams are a root cause analysis tool.</a:t>
            </a:r>
          </a:p>
          <a:p>
            <a:r>
              <a:rPr lang="en-US" dirty="0">
                <a:latin typeface="+mn-lt"/>
              </a:rPr>
              <a:t>Pareto analysis supports data-driven decision making, increasing the accuracy and reliability of decisions.</a:t>
            </a:r>
          </a:p>
          <a:p>
            <a:r>
              <a:rPr lang="en-US" dirty="0">
                <a:latin typeface="+mn-lt"/>
              </a:rPr>
              <a:t>The purpose of a Pareto diagram is to separate the significant aspects of a problem from the trivial ones. </a:t>
            </a:r>
          </a:p>
          <a:p>
            <a:r>
              <a:rPr lang="en-US" dirty="0">
                <a:latin typeface="+mn-lt"/>
              </a:rPr>
              <a:t>You analyze a Pareto diagram by identifying those items that appear to account for most of the difficulty.</a:t>
            </a:r>
          </a:p>
          <a:p>
            <a:r>
              <a:rPr lang="en-US" dirty="0">
                <a:latin typeface="+mn-lt"/>
              </a:rPr>
              <a:t>Many common SW tools (e.g., Excel, Minitab, SPSS) create Pareto diagrams.</a:t>
            </a:r>
          </a:p>
          <a:p>
            <a:r>
              <a:rPr lang="en-US" dirty="0">
                <a:latin typeface="+mn-lt"/>
              </a:rPr>
              <a:t>Pareto Analysis issues: it does not provide solutions to issues and focuses on past data.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762</Words>
  <Application>Microsoft Office PowerPoint</Application>
  <PresentationFormat>On-screen Show (4:3)</PresentationFormat>
  <Paragraphs>74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2025-01-18T22:10:09Z</dcterms:modified>
</cp:coreProperties>
</file>