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889" r:id="rId2"/>
    <p:sldId id="1891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F0000"/>
    <a:srgbClr val="CCFFCC"/>
    <a:srgbClr val="CCECFF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99" autoAdjust="0"/>
    <p:restoredTop sz="94692" autoAdjust="0"/>
  </p:normalViewPr>
  <p:slideViewPr>
    <p:cSldViewPr>
      <p:cViewPr varScale="1">
        <p:scale>
          <a:sx n="90" d="100"/>
          <a:sy n="90" d="100"/>
        </p:scale>
        <p:origin x="53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121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90255" y="1878013"/>
            <a:ext cx="5088645" cy="1092832"/>
          </a:xfrm>
          <a:prstGeom prst="triangle">
            <a:avLst>
              <a:gd name="adj" fmla="val 4714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Kaizen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improve a product or process?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Train and motivate employees.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an improvement opportunity.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Explore new ideas, leveraging employee knowledge and experience.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an objective and decompose it into components (e.g., sub-objectives).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Plan the tasks for each sub-objective.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Execute the plan: monitor progress and test results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Start again at step 1.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Kaizen</a:t>
            </a:r>
          </a:p>
          <a:p>
            <a:pPr algn="ctr"/>
            <a:r>
              <a:rPr lang="en-US" altLang="en-US" sz="2000" b="1" dirty="0"/>
              <a:t> Approach</a:t>
            </a:r>
          </a:p>
          <a:p>
            <a:pPr algn="ctr"/>
            <a:r>
              <a:rPr lang="en-US" altLang="en-US" sz="2000" b="1" dirty="0"/>
              <a:t>   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24975" y="2129580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860" y="1422971"/>
            <a:ext cx="13096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Teamwork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Discipline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Leadership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129580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49" y="1393535"/>
            <a:ext cx="11715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Improved product or  process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3046988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rgbClr val="0070C0"/>
                </a:solidFill>
                <a:latin typeface="+mn-lt"/>
              </a:rPr>
              <a:t>Kaizen</a:t>
            </a:r>
            <a:r>
              <a:rPr lang="en-US" altLang="en-US" sz="1600" b="0" dirty="0">
                <a:latin typeface="+mn-lt"/>
              </a:rPr>
              <a:t> i</a:t>
            </a:r>
            <a:r>
              <a:rPr lang="en-US" sz="1600" b="0" dirty="0">
                <a:latin typeface="+mn-lt"/>
              </a:rPr>
              <a:t>s a Japanese term meaning change for the better or continuous improvement.</a:t>
            </a:r>
            <a:endParaRPr lang="en-US" sz="1600" b="0" dirty="0">
              <a:latin typeface="+mn-lt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rgbClr val="0070C0"/>
                </a:solidFill>
                <a:latin typeface="+mn-lt"/>
              </a:rPr>
              <a:t>Kaizen</a:t>
            </a:r>
            <a:r>
              <a:rPr lang="en-US" sz="1600" dirty="0">
                <a:latin typeface="+mn-lt"/>
              </a:rPr>
              <a:t> </a:t>
            </a:r>
            <a:r>
              <a:rPr lang="en-US" sz="1600" b="0" dirty="0">
                <a:latin typeface="+mn-lt"/>
              </a:rPr>
              <a:t>can be implemented by many methods: 5S, Six Sigma, CCPM (Critical Chain Project Management), Kanban, PDCA (Plan / Do / Check / Act), TQM (total quality management), …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  <a:cs typeface="Times New Roman" panose="02020603050405020304" pitchFamily="18" charset="0"/>
              </a:rPr>
              <a:t>A </a:t>
            </a:r>
            <a:r>
              <a:rPr lang="en-US" altLang="en-US" sz="1600" dirty="0">
                <a:solidFill>
                  <a:srgbClr val="0070C0"/>
                </a:solidFill>
                <a:latin typeface="+mn-lt"/>
              </a:rPr>
              <a:t>Kaizen</a:t>
            </a:r>
            <a:r>
              <a:rPr lang="en-US" sz="1600" b="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+mn-lt"/>
              </a:rPr>
              <a:t>event</a:t>
            </a:r>
            <a:r>
              <a:rPr lang="en-US" sz="1600" b="0" dirty="0">
                <a:latin typeface="+mn-lt"/>
                <a:cs typeface="Times New Roman" panose="02020603050405020304" pitchFamily="18" charset="0"/>
              </a:rPr>
              <a:t> or </a:t>
            </a:r>
            <a:r>
              <a:rPr lang="en-US" sz="1600" dirty="0">
                <a:solidFill>
                  <a:srgbClr val="0070C0"/>
                </a:solidFill>
                <a:latin typeface="+mn-lt"/>
              </a:rPr>
              <a:t>blitz </a:t>
            </a:r>
            <a:r>
              <a:rPr lang="en-US" sz="1600" b="0" dirty="0">
                <a:latin typeface="+mn-lt"/>
                <a:cs typeface="Times New Roman" panose="02020603050405020304" pitchFamily="18" charset="0"/>
              </a:rPr>
              <a:t>is different, it creates a large change in a fixed time period.</a:t>
            </a:r>
            <a:endParaRPr lang="en-US" sz="1600" b="0" dirty="0">
              <a:latin typeface="+mn-lt"/>
            </a:endParaRP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4D02068-B5A4-3B7F-6105-271708AF1B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640" y="4580086"/>
            <a:ext cx="2194560" cy="188320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ABB2314-6E6B-85C6-A2FF-59BC49B09AF9}"/>
              </a:ext>
            </a:extLst>
          </p:cNvPr>
          <p:cNvSpPr txBox="1"/>
          <p:nvPr/>
        </p:nvSpPr>
        <p:spPr>
          <a:xfrm>
            <a:off x="2867025" y="6047790"/>
            <a:ext cx="243762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/>
              <a:t>https://pixabay.com/vectors/umbrella-open-opened-handle-rain-891442/</a:t>
            </a:r>
          </a:p>
        </p:txBody>
      </p:sp>
    </p:spTree>
    <p:extLst>
      <p:ext uri="{BB962C8B-B14F-4D97-AF65-F5344CB8AC3E}">
        <p14:creationId xmlns:p14="http://schemas.microsoft.com/office/powerpoint/2010/main" val="287263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Kaizen – Example – Improve 6in6 web site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51074" y="855285"/>
            <a:ext cx="5394960" cy="5755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ts val="0"/>
              </a:spcBef>
              <a:buFont typeface="+mj-lt"/>
              <a:buAutoNum type="arabicPeriod" startAt="2"/>
              <a:defRPr/>
            </a:pPr>
            <a:r>
              <a:rPr lang="en-US" sz="1600" b="0" dirty="0">
                <a:solidFill>
                  <a:srgbClr val="0070C0"/>
                </a:solidFill>
                <a:latin typeface="Arial" charset="0"/>
              </a:rPr>
              <a:t>Every month look at some part of 6in6 to improve.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July 2023 </a:t>
            </a:r>
            <a:r>
              <a:rPr lang="en-US" sz="1600" dirty="0">
                <a:sym typeface="Wingdings" panose="05000000000000000000" pitchFamily="2" charset="2"/>
              </a:rPr>
              <a:t> How to improve the “6in6 mission”?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 startAt="2"/>
              <a:defRPr/>
            </a:pPr>
            <a:r>
              <a:rPr lang="en-US" sz="1600" dirty="0">
                <a:solidFill>
                  <a:srgbClr val="0070C0"/>
                </a:solidFill>
              </a:rPr>
              <a:t>Explore new ideas</a:t>
            </a:r>
            <a:endParaRPr lang="en-US" sz="1600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ym typeface="Wingdings" panose="05000000000000000000" pitchFamily="2" charset="2"/>
              </a:rPr>
              <a:t>Improve the 6in6 w</a:t>
            </a:r>
            <a:r>
              <a:rPr lang="en-US" sz="1600" b="0" dirty="0">
                <a:latin typeface="Arial" charset="0"/>
                <a:sym typeface="Wingdings" panose="05000000000000000000" pitchFamily="2" charset="2"/>
              </a:rPr>
              <a:t>ebsite </a:t>
            </a:r>
            <a:r>
              <a:rPr lang="en-US" sz="1600" dirty="0">
                <a:sym typeface="Wingdings" panose="05000000000000000000" pitchFamily="2" charset="2"/>
              </a:rPr>
              <a:t>distributing 6in6 info</a:t>
            </a:r>
            <a:endParaRPr lang="en-US" sz="1600" b="0" dirty="0"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 startAt="2"/>
              <a:defRPr/>
            </a:pPr>
            <a:r>
              <a:rPr lang="en-US" sz="1600" dirty="0">
                <a:solidFill>
                  <a:srgbClr val="0070C0"/>
                </a:solidFill>
                <a:sym typeface="Wingdings" panose="05000000000000000000" pitchFamily="2" charset="2"/>
              </a:rPr>
              <a:t>Define objective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  <a:sym typeface="Wingdings" panose="05000000000000000000" pitchFamily="2" charset="2"/>
              </a:rPr>
              <a:t>Update 6in6 website to current user expectations</a:t>
            </a:r>
            <a:endParaRPr lang="en-US" sz="1600" dirty="0">
              <a:sym typeface="Wingdings" panose="05000000000000000000" pitchFamily="2" charset="2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 startAt="2"/>
            </a:pPr>
            <a:r>
              <a:rPr lang="en-US" sz="1600" dirty="0">
                <a:solidFill>
                  <a:srgbClr val="0070C0"/>
                </a:solidFill>
              </a:rPr>
              <a:t>Plan the tasks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Ask friend to critique 6in6 website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Hire GUI expert to critique 6in6 website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Implement changes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 startAt="2"/>
            </a:pPr>
            <a:r>
              <a:rPr lang="en-US" sz="1600" dirty="0">
                <a:solidFill>
                  <a:srgbClr val="0070C0"/>
                </a:solidFill>
              </a:rPr>
              <a:t>Execute the plan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Friend: “Why aren’t there YouTube videos?”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Hired GUI expert using upwork.com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Received report which included:</a:t>
            </a:r>
          </a:p>
          <a:p>
            <a:pPr marL="12573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At the top: too much text</a:t>
            </a:r>
          </a:p>
          <a:p>
            <a:pPr marL="12573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At the top: reinforce the word “free”</a:t>
            </a:r>
          </a:p>
          <a:p>
            <a:pPr marL="12573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At the top: give an example deliverable</a:t>
            </a:r>
          </a:p>
          <a:p>
            <a:pPr marL="12573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Make it look less like a blog</a:t>
            </a:r>
          </a:p>
          <a:p>
            <a:pPr marL="12573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Didn’t like logo …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Implemented most of the suggested changes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 startAt="2"/>
            </a:pPr>
            <a:r>
              <a:rPr lang="en-US" sz="1600" dirty="0">
                <a:solidFill>
                  <a:srgbClr val="0070C0"/>
                </a:solidFill>
              </a:rPr>
              <a:t>Repeat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Aug 2023 </a:t>
            </a:r>
            <a:r>
              <a:rPr lang="en-US" sz="1600" dirty="0">
                <a:sym typeface="Wingdings" panose="05000000000000000000" pitchFamily="2" charset="2"/>
              </a:rPr>
              <a:t> How to make 6in6 info more useful?</a:t>
            </a:r>
          </a:p>
          <a:p>
            <a:pPr marL="1200150" lvl="2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Create “book version” with index …</a:t>
            </a: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D5F3E8-A318-0DD1-DCB7-13836E496F30}"/>
              </a:ext>
            </a:extLst>
          </p:cNvPr>
          <p:cNvSpPr txBox="1"/>
          <p:nvPr/>
        </p:nvSpPr>
        <p:spPr>
          <a:xfrm>
            <a:off x="5638805" y="2988869"/>
            <a:ext cx="31510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6in6 web page in June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1714448-634C-48EE-800B-9A49F4A00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9832" y="3904320"/>
            <a:ext cx="3108960" cy="1983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060A697-B2C8-7397-3F2A-D17D2DD211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9832" y="916335"/>
            <a:ext cx="3108960" cy="205771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D085783-DCA3-E2B2-945E-CBB8172C642D}"/>
              </a:ext>
            </a:extLst>
          </p:cNvPr>
          <p:cNvSpPr txBox="1"/>
          <p:nvPr/>
        </p:nvSpPr>
        <p:spPr>
          <a:xfrm>
            <a:off x="5655152" y="5900601"/>
            <a:ext cx="3118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6in6 web page in January 2024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Kaizen – </a:t>
            </a:r>
            <a:r>
              <a:rPr lang="en-US" altLang="en-US" sz="2800" b="1" dirty="0">
                <a:solidFill>
                  <a:srgbClr val="000000"/>
                </a:solidFill>
              </a:rPr>
              <a:t>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  <a:cs typeface="Times New Roman" panose="02020603050405020304" pitchFamily="18" charset="0"/>
              </a:rPr>
              <a:t>The Japanese words, kai 改, and </a:t>
            </a:r>
            <a:r>
              <a:rPr lang="en-US" sz="1400" dirty="0" err="1">
                <a:latin typeface="+mn-lt"/>
                <a:cs typeface="Times New Roman" panose="02020603050405020304" pitchFamily="18" charset="0"/>
              </a:rPr>
              <a:t>zen</a:t>
            </a:r>
            <a:r>
              <a:rPr lang="en-US" sz="1400" dirty="0">
                <a:latin typeface="+mn-lt"/>
                <a:cs typeface="Times New Roman" panose="02020603050405020304" pitchFamily="18" charset="0"/>
              </a:rPr>
              <a:t> 善 mean "change" and “good.”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Kaizen methodology is that small changes now can have big future impacts.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Kaizen can be applied in multiple ways:    Point Kaizen          (see a problem and fix it), System Kaizen        (system level problems),    Line Kaizen       (upstream and downstream), Plane Kaizen   (address entire value stream), Cube Kaizen     (address entire organization).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Before Kaizen, ensure stable operations: machines are working, workers are present, jobs are repeatable, and material is available.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Kaizen</a:t>
            </a:r>
            <a:r>
              <a:rPr lang="en-US" sz="1400" dirty="0">
                <a:latin typeface="+mn-lt"/>
                <a:cs typeface="Times New Roman" panose="02020603050405020304" pitchFamily="18" charset="0"/>
              </a:rPr>
              <a:t> involves everyone, from the CEO to the most recent hire.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five kaizen </a:t>
            </a:r>
            <a:r>
              <a:rPr lang="en-US" sz="1400" i="1" dirty="0">
                <a:latin typeface="+mn-lt"/>
              </a:rPr>
              <a:t>elements</a:t>
            </a:r>
            <a:r>
              <a:rPr lang="en-US" sz="1400" dirty="0">
                <a:latin typeface="+mn-lt"/>
              </a:rPr>
              <a:t> are: know your customer, let it flow, go to Gemba, empower people, and be transparent.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  <a:cs typeface="Times New Roman" panose="02020603050405020304" pitchFamily="18" charset="0"/>
              </a:rPr>
              <a:t>Kaizen may be called lean or agile management.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A static product</a:t>
            </a:r>
            <a:r>
              <a:rPr lang="en-US" sz="1400" dirty="0"/>
              <a:t> or </a:t>
            </a:r>
            <a:r>
              <a:rPr lang="en-US" sz="1400" dirty="0">
                <a:latin typeface="Arial" charset="0"/>
              </a:rPr>
              <a:t>process is likely to become less useful over time, continuous change is usually needed.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Things can always be improved. Taiichi Ohno (creator of the Toyota Production System) said </a:t>
            </a:r>
            <a:r>
              <a:rPr lang="en-US" sz="1400" i="1" dirty="0"/>
              <a:t>“Having no problems is the biggest problem of all.”</a:t>
            </a:r>
            <a:endParaRPr lang="en-US" sz="1400" i="1" dirty="0">
              <a:latin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765176"/>
            <a:ext cx="4114800" cy="8032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200" dirty="0">
                <a:latin typeface="Arial" charset="0"/>
              </a:rPr>
              <a:t>Recommended web sites for more information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https://www.appvizer.com/magazine/operations/bpm/kaizen-approach</a:t>
            </a:r>
            <a:endParaRPr lang="en-US" sz="12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https://www.investopedia.com/terms/k/kaizen.asp</a:t>
            </a:r>
            <a:endParaRPr lang="en-US" sz="12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604</Words>
  <Application>Microsoft Office PowerPoint</Application>
  <PresentationFormat>On-screen Show (4:3)</PresentationFormat>
  <Paragraphs>70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2024-01-29T23:24:59Z</dcterms:modified>
</cp:coreProperties>
</file>