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69" r:id="rId2"/>
    <p:sldId id="268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CCECFF"/>
    <a:srgbClr val="FF0000"/>
    <a:srgbClr val="FFFFCC"/>
    <a:srgbClr val="CCFFFF"/>
    <a:srgbClr val="00FFFF"/>
    <a:srgbClr val="0099FF"/>
    <a:srgbClr val="CC0000"/>
    <a:srgbClr val="FFFF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7" autoAdjust="0"/>
    <p:restoredTop sz="95380" autoAdjust="0"/>
  </p:normalViewPr>
  <p:slideViewPr>
    <p:cSldViewPr>
      <p:cViewPr varScale="1">
        <p:scale>
          <a:sx n="81" d="100"/>
          <a:sy n="81" d="100"/>
        </p:scale>
        <p:origin x="624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9025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2687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Isosceles Triangle 33"/>
          <p:cNvSpPr/>
          <p:nvPr/>
        </p:nvSpPr>
        <p:spPr>
          <a:xfrm>
            <a:off x="4554049" y="1716698"/>
            <a:ext cx="4406158" cy="676476"/>
          </a:xfrm>
          <a:prstGeom prst="triangle">
            <a:avLst>
              <a:gd name="adj" fmla="val 4037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/>
          </a:p>
        </p:txBody>
      </p:sp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7" y="76200"/>
            <a:ext cx="474803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rgbClr val="000000"/>
                </a:solidFill>
              </a:rPr>
              <a:t>Interrelationship Diagram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(Network Diagram)</a:t>
            </a:r>
          </a:p>
          <a:p>
            <a:endParaRPr lang="en-US" sz="2800" b="1" dirty="0"/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5044253" y="120811"/>
            <a:ext cx="270942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determine the most important problem factors?</a:t>
            </a:r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38" name="Line 166"/>
          <p:cNvSpPr>
            <a:spLocks noChangeShapeType="1"/>
          </p:cNvSpPr>
          <p:nvPr/>
        </p:nvSpPr>
        <p:spPr bwMode="auto">
          <a:xfrm flipV="1">
            <a:off x="4802430" y="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" name="Text Box 152"/>
          <p:cNvSpPr txBox="1">
            <a:spLocks noChangeArrowheads="1"/>
          </p:cNvSpPr>
          <p:nvPr/>
        </p:nvSpPr>
        <p:spPr bwMode="auto">
          <a:xfrm>
            <a:off x="4549974" y="2381001"/>
            <a:ext cx="4406158" cy="427809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/>
              <a:t>Define the problem statement to explore.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Use brainstorming to identify the key factors (or root causes).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Lay out the diagram, with each key factor placed around a circle.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Put arrows on the diagram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For each pair of factors A and B, ask “Does A influence B?”. If “yes,” then draw an arrow from A to B (a solid arrow for strong influence, a dotted arrow for a weaker influence). Repeat for “Does B influence A?”.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Count the number of arrows going in to, and out of, each factor.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/>
              <a:t>Optional: weight dotted arrows as ½.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The most important factors are the one with the most lines in or out.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5471176" y="1379677"/>
            <a:ext cx="2133600" cy="647829"/>
          </a:xfrm>
          <a:prstGeom prst="rect">
            <a:avLst/>
          </a:prstGeom>
          <a:solidFill>
            <a:srgbClr val="CCECFF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lIns="92927" tIns="46462" rIns="92927" bIns="46462">
            <a:spAutoFit/>
          </a:bodyPr>
          <a:lstStyle/>
          <a:p>
            <a:pPr algn="ctr" eaLnBrk="0" hangingPunct="0">
              <a:spcBef>
                <a:spcPts val="0"/>
              </a:spcBef>
              <a:defRPr/>
            </a:pPr>
            <a:r>
              <a:rPr lang="en-US" altLang="en-US" b="1" dirty="0">
                <a:solidFill>
                  <a:srgbClr val="000000"/>
                </a:solidFill>
              </a:rPr>
              <a:t>Interrelationship Diagram Process</a:t>
            </a:r>
            <a:endParaRPr lang="en-US" b="1" dirty="0">
              <a:latin typeface="Arial" pitchFamily="34" charset="0"/>
            </a:endParaRPr>
          </a:p>
        </p:txBody>
      </p:sp>
      <p:cxnSp>
        <p:nvCxnSpPr>
          <p:cNvPr id="36" name="Straight Arrow Connector 47"/>
          <p:cNvCxnSpPr>
            <a:cxnSpLocks noChangeShapeType="1"/>
          </p:cNvCxnSpPr>
          <p:nvPr/>
        </p:nvCxnSpPr>
        <p:spPr bwMode="auto">
          <a:xfrm>
            <a:off x="7604776" y="2067335"/>
            <a:ext cx="1170079" cy="1587"/>
          </a:xfrm>
          <a:prstGeom prst="straightConnector1">
            <a:avLst/>
          </a:prstGeom>
          <a:noFill/>
          <a:ln w="31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41" name="TextBox 44"/>
          <p:cNvSpPr txBox="1">
            <a:spLocks noChangeArrowheads="1"/>
          </p:cNvSpPr>
          <p:nvPr/>
        </p:nvSpPr>
        <p:spPr bwMode="auto">
          <a:xfrm>
            <a:off x="4237863" y="1538499"/>
            <a:ext cx="118979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</a:rPr>
              <a:t>Many root causes</a:t>
            </a:r>
          </a:p>
        </p:txBody>
      </p:sp>
      <p:cxnSp>
        <p:nvCxnSpPr>
          <p:cNvPr id="44" name="Straight Arrow Connector 47"/>
          <p:cNvCxnSpPr>
            <a:cxnSpLocks noChangeShapeType="1"/>
          </p:cNvCxnSpPr>
          <p:nvPr/>
        </p:nvCxnSpPr>
        <p:spPr bwMode="auto">
          <a:xfrm>
            <a:off x="4267440" y="2067335"/>
            <a:ext cx="1170079" cy="1587"/>
          </a:xfrm>
          <a:prstGeom prst="straightConnector1">
            <a:avLst/>
          </a:prstGeom>
          <a:noFill/>
          <a:ln w="31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7" name="TextBox 44"/>
          <p:cNvSpPr txBox="1">
            <a:spLocks noChangeArrowheads="1"/>
          </p:cNvSpPr>
          <p:nvPr/>
        </p:nvSpPr>
        <p:spPr bwMode="auto">
          <a:xfrm>
            <a:off x="7638432" y="1547155"/>
            <a:ext cx="142695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</a:rPr>
              <a:t>Most important root causes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2335" y="1195915"/>
            <a:ext cx="3826832" cy="1838691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defPPr>
              <a:defRPr lang="en-US"/>
            </a:defPPr>
            <a:lvl1pPr marL="285750" indent="-285750">
              <a:buFont typeface="Arial" panose="020B0604020202020204" pitchFamily="34" charset="0"/>
              <a:buChar char="•"/>
              <a:defRPr sz="1600" b="1">
                <a:solidFill>
                  <a:srgbClr val="0070C0"/>
                </a:solidFill>
                <a:latin typeface="+mn-lt"/>
              </a:defRPr>
            </a:lvl1pPr>
          </a:lstStyle>
          <a:p>
            <a:r>
              <a:rPr lang="en-US" b="0" dirty="0">
                <a:solidFill>
                  <a:schemeClr val="tx1"/>
                </a:solidFill>
              </a:rPr>
              <a:t>An </a:t>
            </a:r>
            <a:r>
              <a:rPr lang="en-US" dirty="0"/>
              <a:t>Interrelationship Diagram </a:t>
            </a:r>
            <a:r>
              <a:rPr lang="en-US" b="0" dirty="0">
                <a:solidFill>
                  <a:schemeClr val="tx1"/>
                </a:solidFill>
              </a:rPr>
              <a:t>(ID) shows the cause and effect relationship among different factors.</a:t>
            </a:r>
          </a:p>
          <a:p>
            <a:r>
              <a:rPr lang="en-US" b="0" dirty="0">
                <a:solidFill>
                  <a:schemeClr val="tx1"/>
                </a:solidFill>
              </a:rPr>
              <a:t>The factors are connected by arrows, tail is a driver and head is an effect.</a:t>
            </a:r>
          </a:p>
          <a:p>
            <a:r>
              <a:rPr lang="en-US" b="0" dirty="0">
                <a:solidFill>
                  <a:schemeClr val="tx1"/>
                </a:solidFill>
              </a:rPr>
              <a:t>An ID finds key factors by counting the number of in and out arrows.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AEC357D-ABA7-4FF8-91EC-09EF8F3F7CF8}"/>
              </a:ext>
            </a:extLst>
          </p:cNvPr>
          <p:cNvGrpSpPr/>
          <p:nvPr/>
        </p:nvGrpSpPr>
        <p:grpSpPr>
          <a:xfrm>
            <a:off x="7842231" y="28979"/>
            <a:ext cx="1055687" cy="851934"/>
            <a:chOff x="6499206" y="28979"/>
            <a:chExt cx="1055687" cy="851934"/>
          </a:xfrm>
        </p:grpSpPr>
        <p:sp>
          <p:nvSpPr>
            <p:cNvPr id="25" name="Text Box 44">
              <a:extLst>
                <a:ext uri="{FF2B5EF4-FFF2-40B4-BE49-F238E27FC236}">
                  <a16:creationId xmlns:a16="http://schemas.microsoft.com/office/drawing/2014/main" id="{32500781-9590-46A7-95F3-70A318D094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99206" y="28979"/>
              <a:ext cx="105568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</a:rPr>
                <a:t>Difficulty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6955446-FEAD-4ADD-9038-5BE5D2AE05C6}"/>
                </a:ext>
              </a:extLst>
            </p:cNvPr>
            <p:cNvSpPr txBox="1"/>
            <p:nvPr/>
          </p:nvSpPr>
          <p:spPr>
            <a:xfrm>
              <a:off x="6537305" y="357693"/>
              <a:ext cx="979488" cy="523220"/>
            </a:xfrm>
            <a:prstGeom prst="rect">
              <a:avLst/>
            </a:prstGeom>
            <a:solidFill>
              <a:srgbClr val="CCFFCC"/>
            </a:solidFill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400" dirty="0"/>
                <a:t>Easy to use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6C2AB6A6-BCA9-41B7-8D73-538186DA397E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8BA68F5F-3439-7978-0927-9746957C49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972" y="3429000"/>
            <a:ext cx="3473676" cy="3062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8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0" y="59942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7" y="76200"/>
            <a:ext cx="828856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rgbClr val="000000"/>
                </a:solidFill>
              </a:rPr>
              <a:t>Interrelationship Diagram –</a:t>
            </a:r>
            <a:r>
              <a:rPr lang="en-US" sz="2800" b="1" dirty="0"/>
              <a:t> Example – Attrition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D4768A1-4E17-4AF0-A49C-882D2B200178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432939-CB9F-44A3-4FAB-EC35D2982FC6}"/>
              </a:ext>
            </a:extLst>
          </p:cNvPr>
          <p:cNvSpPr txBox="1"/>
          <p:nvPr/>
        </p:nvSpPr>
        <p:spPr>
          <a:xfrm>
            <a:off x="270640" y="1431940"/>
            <a:ext cx="3938103" cy="45243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+mn-lt"/>
              </a:rPr>
              <a:t>Step 1: </a:t>
            </a:r>
            <a:r>
              <a:rPr lang="en-US" dirty="0">
                <a:latin typeface="+mn-lt"/>
              </a:rPr>
              <a:t>“Employees are quitting”</a:t>
            </a:r>
          </a:p>
          <a:p>
            <a:r>
              <a:rPr lang="en-US" b="1" dirty="0">
                <a:latin typeface="+mn-lt"/>
              </a:rPr>
              <a:t>Step 2: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“Disagreements with manager”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“Explore other job opportunities”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“Limited growth opportunities”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“Want less travel”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“Want more salary”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… (for a realistic analysis, many more factors would be included)</a:t>
            </a:r>
          </a:p>
          <a:p>
            <a:r>
              <a:rPr lang="en-US" b="1" dirty="0">
                <a:latin typeface="+mn-lt"/>
              </a:rPr>
              <a:t>Steps 3 &amp; 4: </a:t>
            </a:r>
            <a:r>
              <a:rPr lang="en-US" dirty="0">
                <a:latin typeface="+mn-lt"/>
              </a:rPr>
              <a:t>see figure (top)</a:t>
            </a:r>
          </a:p>
          <a:p>
            <a:r>
              <a:rPr lang="en-US" b="1" dirty="0">
                <a:latin typeface="+mn-lt"/>
              </a:rPr>
              <a:t>Step 5:          </a:t>
            </a:r>
            <a:r>
              <a:rPr lang="en-US" dirty="0">
                <a:latin typeface="+mn-lt"/>
              </a:rPr>
              <a:t>see figure (bottom)</a:t>
            </a:r>
          </a:p>
          <a:p>
            <a:r>
              <a:rPr lang="en-US" b="1" dirty="0">
                <a:latin typeface="+mn-lt"/>
              </a:rPr>
              <a:t>Step 6: </a:t>
            </a:r>
            <a:r>
              <a:rPr lang="en-US" dirty="0">
                <a:latin typeface="+mn-lt"/>
              </a:rPr>
              <a:t>Conclusions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+mn-lt"/>
              </a:rPr>
              <a:t>Major cause (most out arrows): </a:t>
            </a:r>
            <a:r>
              <a:rPr lang="en-US" dirty="0">
                <a:latin typeface="+mn-lt"/>
              </a:rPr>
              <a:t>“Disagreements with manager”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+mn-lt"/>
              </a:rPr>
              <a:t>Major impact (most in arrows):</a:t>
            </a:r>
            <a:r>
              <a:rPr lang="en-US" dirty="0">
                <a:latin typeface="+mn-lt"/>
              </a:rPr>
              <a:t> “Explore other job opportunities”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3D8619F-7BEF-325E-B549-254329EDD95A}"/>
              </a:ext>
            </a:extLst>
          </p:cNvPr>
          <p:cNvSpPr txBox="1"/>
          <p:nvPr/>
        </p:nvSpPr>
        <p:spPr>
          <a:xfrm>
            <a:off x="162337" y="675309"/>
            <a:ext cx="5753838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b="1" dirty="0"/>
              <a:t>Problem to address: </a:t>
            </a:r>
            <a:r>
              <a:rPr lang="en-US" b="1" i="1" dirty="0"/>
              <a:t>Why are employees quitting?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E7F351-D81D-B7DD-36F7-02B154D592AC}"/>
              </a:ext>
            </a:extLst>
          </p:cNvPr>
          <p:cNvSpPr txBox="1"/>
          <p:nvPr/>
        </p:nvSpPr>
        <p:spPr>
          <a:xfrm>
            <a:off x="4736937" y="3635743"/>
            <a:ext cx="3877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Steps 3&amp;4 (above), Step 5 (below)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2BFF7F-50DD-A8D1-1454-B4EC96C2AEED}"/>
              </a:ext>
            </a:extLst>
          </p:cNvPr>
          <p:cNvSpPr txBox="1"/>
          <p:nvPr/>
        </p:nvSpPr>
        <p:spPr>
          <a:xfrm>
            <a:off x="6133135" y="4032193"/>
            <a:ext cx="10198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/>
              <a:t>Major cause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BFE2A53-F537-83BA-2C03-92D47D1B8C4C}"/>
              </a:ext>
            </a:extLst>
          </p:cNvPr>
          <p:cNvSpPr txBox="1"/>
          <p:nvPr/>
        </p:nvSpPr>
        <p:spPr>
          <a:xfrm>
            <a:off x="4482886" y="4322948"/>
            <a:ext cx="8188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/>
              <a:t>Major impact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103B46E-ADC1-CAEE-3CF6-090B8834E3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8529" y="4261144"/>
            <a:ext cx="4114800" cy="233951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19ACC65-9B81-AE61-26EC-DE2CBDD4F9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4813" y="1401074"/>
            <a:ext cx="4142232" cy="2147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431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600" y="76200"/>
            <a:ext cx="7200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0000"/>
                </a:solidFill>
              </a:rPr>
              <a:t>Interrelationship Diagram – Notes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33239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Creating an ID helps a team identify a complex problem’s logical relationships and create a common understanding.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An ID can clearly and concisely communicate a problem’s relationships 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An ID can be used to better understand and identify root causes.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An ID helps identify which factors are causing problems and which are an outcome of other factors.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An ID can quantify and prioritize the strength of each factor. Hence, it can find the factors having the largest improvement impact.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An ID can better explore the problem space  after creating a fishbone diagram.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62502" y="1168400"/>
            <a:ext cx="4114800" cy="20313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Here are some tips for creating an ID: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Keep the factors simple (few words)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Ensure that the relationships between different factors are clear.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Document, for later review/updating, why a specific link/arrow was created, and what assumptions are behind it.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Obtain the advice of a SME when assigning different values to solid and dotted lines.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70058A-1D4B-434C-A6C9-EBD78D843882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540</Words>
  <Application>Microsoft Office PowerPoint</Application>
  <PresentationFormat>On-screen Show (4:3)</PresentationFormat>
  <Paragraphs>57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2022-06-17T20:53:32Z</dcterms:created>
  <dcterms:modified xsi:type="dcterms:W3CDTF">2024-11-01T13:53:54Z</dcterms:modified>
</cp:coreProperties>
</file>