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4" r:id="rId2"/>
    <p:sldId id="1270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38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54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26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172031" y="1639523"/>
            <a:ext cx="4760288" cy="1044537"/>
          </a:xfrm>
          <a:prstGeom prst="triangle">
            <a:avLst>
              <a:gd name="adj" fmla="val 4746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Impact–Effort matrix (PICK chart)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16572" y="132455"/>
            <a:ext cx="25501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choose among multiple alternatives?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61040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142150" y="2678111"/>
            <a:ext cx="4773918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a list of improvement projects.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For example, use six sigma techniques.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each improvement project in terms of “Payoff” and “Difficulty.”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Multivoting</a:t>
            </a:r>
            <a:r>
              <a:rPr lang="en-US" sz="1600" dirty="0"/>
              <a:t> can be used for a quick analysis.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a PICK chart (see image to left).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From the PICK chart determine which projects should be pursued, and in what order. 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PICK chart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1929618"/>
            <a:ext cx="1170079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195794" y="1387863"/>
            <a:ext cx="13419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400" dirty="0">
              <a:solidFill>
                <a:srgbClr val="0070C0"/>
              </a:solidFill>
            </a:endParaRPr>
          </a:p>
          <a:p>
            <a:r>
              <a:rPr lang="en-US" sz="1400" dirty="0">
                <a:solidFill>
                  <a:srgbClr val="0070C0"/>
                </a:solidFill>
              </a:rPr>
              <a:t>Projects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1929618"/>
            <a:ext cx="1170079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73960" y="1396281"/>
            <a:ext cx="14941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Prioritized</a:t>
            </a:r>
          </a:p>
          <a:p>
            <a:r>
              <a:rPr lang="en-US" sz="1400" dirty="0">
                <a:solidFill>
                  <a:srgbClr val="0070C0"/>
                </a:solidFill>
              </a:rPr>
              <a:t>projects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181063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r>
              <a:rPr lang="en-US" dirty="0"/>
              <a:t>An </a:t>
            </a:r>
            <a:r>
              <a:rPr lang="en-US" b="1" dirty="0">
                <a:solidFill>
                  <a:srgbClr val="0070C0"/>
                </a:solidFill>
              </a:rPr>
              <a:t>impact-effort matrix</a:t>
            </a:r>
            <a:r>
              <a:rPr lang="en-US" dirty="0"/>
              <a:t>, or a  </a:t>
            </a:r>
            <a:r>
              <a:rPr lang="en-US" b="1" dirty="0">
                <a:solidFill>
                  <a:srgbClr val="0070C0"/>
                </a:solidFill>
              </a:rPr>
              <a:t>PICK</a:t>
            </a:r>
            <a:r>
              <a:rPr lang="en-US" dirty="0"/>
              <a:t> (Possible / Implement / Challenge / Kill) </a:t>
            </a:r>
            <a:r>
              <a:rPr lang="en-US" b="1" dirty="0">
                <a:solidFill>
                  <a:srgbClr val="0070C0"/>
                </a:solidFill>
              </a:rPr>
              <a:t>chart</a:t>
            </a:r>
            <a:r>
              <a:rPr lang="en-US" dirty="0"/>
              <a:t>, is a way to categorize projects.</a:t>
            </a:r>
          </a:p>
          <a:p>
            <a:r>
              <a:rPr lang="en-US" dirty="0"/>
              <a:t>A PICK chart prioritizes among many projects identifying those with the most value.</a:t>
            </a:r>
          </a:p>
          <a:p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1EEBDF-8376-4AB9-A382-7D4599AC65D4}"/>
              </a:ext>
            </a:extLst>
          </p:cNvPr>
          <p:cNvSpPr txBox="1"/>
          <p:nvPr/>
        </p:nvSpPr>
        <p:spPr>
          <a:xfrm>
            <a:off x="4620223" y="5469411"/>
            <a:ext cx="3835505" cy="102198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pPr marL="0" indent="0">
              <a:buNone/>
            </a:pPr>
            <a:r>
              <a:rPr lang="en-US" dirty="0"/>
              <a:t>An Impact/Effort matrix is also called an:</a:t>
            </a:r>
          </a:p>
          <a:p>
            <a:r>
              <a:rPr lang="en-US" dirty="0"/>
              <a:t>Action/Priority matrix</a:t>
            </a:r>
          </a:p>
          <a:p>
            <a:r>
              <a:rPr lang="en-US" dirty="0"/>
              <a:t>Ease/Benefit chart</a:t>
            </a:r>
          </a:p>
          <a:p>
            <a:r>
              <a:rPr lang="en-US" dirty="0"/>
              <a:t>Ease/Impact chart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FCA2895-6511-CF65-F405-0AFC59293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461452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85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D33E9C2-F7AF-F80B-0177-232459605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49" y="1022210"/>
            <a:ext cx="6217920" cy="2116183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81699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8277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PICK chart – Example – 6in6 Awareness </a:t>
            </a:r>
            <a:endParaRPr lang="en-US" sz="2800" b="1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63AC704C-477D-4F73-8E46-FA77073A938E}"/>
              </a:ext>
            </a:extLst>
          </p:cNvPr>
          <p:cNvSpPr/>
          <p:nvPr/>
        </p:nvSpPr>
        <p:spPr>
          <a:xfrm rot="5400000">
            <a:off x="2872436" y="3705374"/>
            <a:ext cx="1651619" cy="1098872"/>
          </a:xfrm>
          <a:prstGeom prst="bentUpArrow">
            <a:avLst>
              <a:gd name="adj1" fmla="val 15141"/>
              <a:gd name="adj2" fmla="val 21611"/>
              <a:gd name="adj3" fmla="val 25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299E72-020D-A655-C662-B574F81FE040}"/>
              </a:ext>
            </a:extLst>
          </p:cNvPr>
          <p:cNvSpPr txBox="1"/>
          <p:nvPr/>
        </p:nvSpPr>
        <p:spPr>
          <a:xfrm>
            <a:off x="341490" y="688829"/>
            <a:ext cx="60470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/>
              <a:t>How to i</a:t>
            </a:r>
            <a:r>
              <a:rPr lang="en-US" sz="1800" b="1" i="1" dirty="0"/>
              <a:t>mprove awareness of 6in6 presentations? 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4787E8-A6F1-887A-086E-C48BCBD307F1}"/>
              </a:ext>
            </a:extLst>
          </p:cNvPr>
          <p:cNvSpPr txBox="1"/>
          <p:nvPr/>
        </p:nvSpPr>
        <p:spPr>
          <a:xfrm>
            <a:off x="74809" y="1535606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B050"/>
                </a:solidFill>
              </a:rPr>
              <a:t>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1C09D3-1ADB-4B5E-93E0-D20B2CCD5CB1}"/>
              </a:ext>
            </a:extLst>
          </p:cNvPr>
          <p:cNvSpPr txBox="1"/>
          <p:nvPr/>
        </p:nvSpPr>
        <p:spPr>
          <a:xfrm>
            <a:off x="74809" y="1812605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B050"/>
                </a:solidFill>
              </a:rPr>
              <a:t>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F17FF0-2FBD-31C7-CDA5-2307AE9B6CE7}"/>
              </a:ext>
            </a:extLst>
          </p:cNvPr>
          <p:cNvSpPr txBox="1"/>
          <p:nvPr/>
        </p:nvSpPr>
        <p:spPr>
          <a:xfrm>
            <a:off x="74809" y="2089604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B050"/>
                </a:solidFill>
              </a:rPr>
              <a:t> 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60C384B-66BF-E7CC-B0EB-5907572DF4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3078" y="3200400"/>
            <a:ext cx="4970922" cy="3657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095455-C5BE-9230-1182-957DCA526910}"/>
              </a:ext>
            </a:extLst>
          </p:cNvPr>
          <p:cNvSpPr txBox="1"/>
          <p:nvPr/>
        </p:nvSpPr>
        <p:spPr>
          <a:xfrm>
            <a:off x="798599" y="3191851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Potential projects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E75B3-3BF1-0279-926B-BDF8070B00C0}"/>
              </a:ext>
            </a:extLst>
          </p:cNvPr>
          <p:cNvSpPr txBox="1"/>
          <p:nvPr/>
        </p:nvSpPr>
        <p:spPr>
          <a:xfrm>
            <a:off x="6695007" y="1274084"/>
            <a:ext cx="1607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Evaluations of effort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F148EC-EE7F-3196-446C-5BA394281663}"/>
              </a:ext>
            </a:extLst>
          </p:cNvPr>
          <p:cNvSpPr txBox="1"/>
          <p:nvPr/>
        </p:nvSpPr>
        <p:spPr>
          <a:xfrm>
            <a:off x="1335997" y="4924908"/>
            <a:ext cx="271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above table yields the PICK chart shown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D82035-19E6-EDF4-BDA5-9AD06FFA062D}"/>
              </a:ext>
            </a:extLst>
          </p:cNvPr>
          <p:cNvSpPr/>
          <p:nvPr/>
        </p:nvSpPr>
        <p:spPr>
          <a:xfrm>
            <a:off x="4272100" y="1286760"/>
            <a:ext cx="2377440" cy="193135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EA05EB-608F-2B94-EFA1-D80589BD314D}"/>
              </a:ext>
            </a:extLst>
          </p:cNvPr>
          <p:cNvSpPr/>
          <p:nvPr/>
        </p:nvSpPr>
        <p:spPr>
          <a:xfrm>
            <a:off x="843075" y="1286761"/>
            <a:ext cx="3383280" cy="1924424"/>
          </a:xfrm>
          <a:prstGeom prst="rect">
            <a:avLst/>
          </a:prstGeom>
          <a:noFill/>
          <a:ln w="571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89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/>
              <a:t>PICK chart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 single six sigma project can result in dozens of improvement projects.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For small efforts, a fast way to prioritize the improvements is by </a:t>
            </a:r>
            <a:r>
              <a:rPr lang="en-US" sz="1400" dirty="0" err="1">
                <a:latin typeface="+mn-lt"/>
              </a:rPr>
              <a:t>multivoting</a:t>
            </a:r>
            <a:r>
              <a:rPr lang="en-US" sz="1400" dirty="0">
                <a:latin typeface="+mn-lt"/>
              </a:rPr>
              <a:t>. For a larger effort, involving potentially large expenses, a more detailed analysis should be performed.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From the analysis in this example, look for a 6in6 announcement in your LinkedIn groups involving 6 sigma!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On-screen Show (4:3)</PresentationFormat>
  <Paragraphs>43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2022-06-18T03:11:59Z</dcterms:created>
  <dcterms:modified xsi:type="dcterms:W3CDTF">2024-11-01T13:59:56Z</dcterms:modified>
</cp:coreProperties>
</file>