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279" r:id="rId2"/>
    <p:sldId id="268" r:id="rId3"/>
    <p:sldId id="126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DE1"/>
    <a:srgbClr val="E6E6E6"/>
    <a:srgbClr val="FFFFFF"/>
    <a:srgbClr val="438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852D7-F6C8-410B-A99B-AF8371F4877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F0B32-EF87-4CE7-8BB0-AA8333FF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2565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8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21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0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8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7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6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3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0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54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8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3858261" y="1878013"/>
            <a:ext cx="4937760" cy="478832"/>
          </a:xfrm>
          <a:prstGeom prst="triangle">
            <a:avLst>
              <a:gd name="adj" fmla="val 5272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Getting Things Done (GTD)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3920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manage day-to-day activities?</a:t>
            </a:r>
            <a:endParaRPr lang="en-US" altLang="en-US" b="1" i="1" u="sng" dirty="0">
              <a:solidFill>
                <a:srgbClr val="FF0000"/>
              </a:solidFill>
            </a:endParaRP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8260" y="2371977"/>
            <a:ext cx="4937760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>
              <a:buFontTx/>
              <a:buAutoNum type="arabicPeriod"/>
              <a:defRPr/>
            </a:pPr>
            <a:r>
              <a:rPr lang="en-US" sz="1400" b="1" dirty="0">
                <a:latin typeface="Arial" charset="0"/>
              </a:rPr>
              <a:t>Capture everything</a:t>
            </a:r>
            <a:r>
              <a:rPr lang="en-US" sz="1400" dirty="0">
                <a:latin typeface="Arial" charset="0"/>
              </a:rPr>
              <a:t>: Capture anything that you are involved with, large or small. Put these things in your inboxes. Update daily. </a:t>
            </a:r>
          </a:p>
          <a:p>
            <a:pPr marL="228600" indent="-228600">
              <a:buFontTx/>
              <a:buAutoNum type="arabicPeriod"/>
              <a:defRPr/>
            </a:pPr>
            <a:r>
              <a:rPr lang="en-US" sz="1400" b="1" dirty="0">
                <a:latin typeface="Arial" charset="0"/>
              </a:rPr>
              <a:t>Clarify</a:t>
            </a:r>
            <a:r>
              <a:rPr lang="en-US" sz="1400" dirty="0">
                <a:latin typeface="Arial" charset="0"/>
              </a:rPr>
              <a:t>: Convert every item in your inboxes into clear and concrete action steps. Determine the next step for each item; remove from inbox and …</a:t>
            </a:r>
          </a:p>
          <a:p>
            <a:pPr marL="228600" indent="-228600">
              <a:buFontTx/>
              <a:buAutoNum type="arabicPeriod"/>
              <a:defRPr/>
            </a:pPr>
            <a:r>
              <a:rPr lang="en-US" sz="1400" b="1" dirty="0">
                <a:latin typeface="Arial" charset="0"/>
              </a:rPr>
              <a:t>Organize</a:t>
            </a:r>
            <a:r>
              <a:rPr lang="en-US" sz="1400" dirty="0">
                <a:latin typeface="Arial" charset="0"/>
              </a:rPr>
              <a:t>: Disposition each item into one of the lists:</a:t>
            </a:r>
          </a:p>
          <a:p>
            <a:pPr marL="685800" lvl="1" indent="-228600">
              <a:buFontTx/>
              <a:buAutoNum type="arabicPeriod"/>
              <a:defRPr/>
            </a:pPr>
            <a:r>
              <a:rPr lang="en-US" sz="1400" dirty="0">
                <a:latin typeface="Arial" charset="0"/>
              </a:rPr>
              <a:t>Calendar – holds appointments</a:t>
            </a:r>
          </a:p>
          <a:p>
            <a:pPr marL="685800" lvl="1" indent="-228600">
              <a:buFontTx/>
              <a:buAutoNum type="arabicPeriod"/>
              <a:defRPr/>
            </a:pPr>
            <a:r>
              <a:rPr lang="en-US" sz="1400" dirty="0">
                <a:latin typeface="Arial" charset="0"/>
              </a:rPr>
              <a:t>Complete action – in less than 2 minutes</a:t>
            </a:r>
          </a:p>
          <a:p>
            <a:pPr marL="685800" lvl="1" indent="-228600">
              <a:buFontTx/>
              <a:buAutoNum type="arabicPeriod"/>
              <a:defRPr/>
            </a:pPr>
            <a:r>
              <a:rPr lang="en-US" sz="1400" dirty="0">
                <a:latin typeface="Arial" charset="0"/>
              </a:rPr>
              <a:t>Delegate – when appropriate</a:t>
            </a:r>
          </a:p>
          <a:p>
            <a:pPr marL="685800" lvl="1" indent="-228600">
              <a:buFontTx/>
              <a:buAutoNum type="arabicPeriod"/>
              <a:defRPr/>
            </a:pPr>
            <a:r>
              <a:rPr lang="en-US" sz="1400" dirty="0">
                <a:latin typeface="Arial" charset="0"/>
              </a:rPr>
              <a:t>Next actions – tasks which are not project specific</a:t>
            </a:r>
          </a:p>
          <a:p>
            <a:pPr marL="685800" lvl="1" indent="-228600">
              <a:buFontTx/>
              <a:buAutoNum type="arabicPeriod"/>
              <a:defRPr/>
            </a:pPr>
            <a:r>
              <a:rPr lang="en-US" sz="1400" dirty="0">
                <a:latin typeface="Arial" charset="0"/>
              </a:rPr>
              <a:t>Reference – file away as needed</a:t>
            </a:r>
          </a:p>
          <a:p>
            <a:pPr marL="685800" lvl="1" indent="-228600">
              <a:buFontTx/>
              <a:buAutoNum type="arabicPeriod"/>
              <a:defRPr/>
            </a:pPr>
            <a:r>
              <a:rPr lang="en-US" sz="1400" dirty="0">
                <a:latin typeface="Arial" charset="0"/>
              </a:rPr>
              <a:t>Someday/Maybe list – low priority tasks</a:t>
            </a:r>
          </a:p>
          <a:p>
            <a:pPr marL="685800" lvl="1" indent="-228600">
              <a:buFontTx/>
              <a:buAutoNum type="arabicPeriod"/>
              <a:defRPr/>
            </a:pPr>
            <a:r>
              <a:rPr lang="en-US" sz="1400" dirty="0">
                <a:latin typeface="Arial" charset="0"/>
              </a:rPr>
              <a:t>Project task list – for items with more than 1 step, an item is given a defined action and a next step</a:t>
            </a:r>
          </a:p>
          <a:p>
            <a:pPr marL="685800" lvl="1" indent="-228600">
              <a:buFontTx/>
              <a:buAutoNum type="arabicPeriod"/>
              <a:defRPr/>
            </a:pPr>
            <a:r>
              <a:rPr lang="en-US" sz="1400" dirty="0">
                <a:latin typeface="Arial" charset="0"/>
              </a:rPr>
              <a:t>Trash – items no longer of importance</a:t>
            </a:r>
          </a:p>
          <a:p>
            <a:pPr marL="228600" indent="-228600">
              <a:buFontTx/>
              <a:buAutoNum type="arabicPeriod"/>
              <a:defRPr/>
            </a:pPr>
            <a:r>
              <a:rPr lang="en-US" sz="1400" b="1" dirty="0">
                <a:latin typeface="Arial" charset="0"/>
              </a:rPr>
              <a:t>Review</a:t>
            </a:r>
            <a:r>
              <a:rPr lang="en-US" sz="1400" dirty="0">
                <a:latin typeface="Arial" charset="0"/>
              </a:rPr>
              <a:t>: Frequently review, update, and revise your lists.</a:t>
            </a:r>
          </a:p>
          <a:p>
            <a:pPr marL="228600" indent="-228600">
              <a:buFontTx/>
              <a:buAutoNum type="arabicPeriod"/>
              <a:defRPr/>
            </a:pPr>
            <a:r>
              <a:rPr lang="en-US" sz="1400" b="1" dirty="0">
                <a:latin typeface="Arial" charset="0"/>
              </a:rPr>
              <a:t>Engage</a:t>
            </a:r>
            <a:r>
              <a:rPr lang="en-US" sz="1400" dirty="0">
                <a:latin typeface="Arial" charset="0"/>
              </a:rPr>
              <a:t>: Select activity to do next based on: context (e.g., home, office), energy level, priority, &amp; time available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709385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GTD </a:t>
            </a:r>
          </a:p>
          <a:p>
            <a:pPr algn="ctr"/>
            <a:r>
              <a:rPr lang="en-US" altLang="en-US" sz="2000" b="1" dirty="0"/>
              <a:t>Process 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12697" y="1965098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7156" y="1227465"/>
            <a:ext cx="130968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Daily demands for your time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2875" y="1965098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0949" y="1422402"/>
            <a:ext cx="1550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Managed information</a:t>
            </a:r>
          </a:p>
        </p:txBody>
      </p:sp>
      <p:grpSp>
        <p:nvGrpSpPr>
          <p:cNvPr id="3085" name="Group 23">
            <a:extLst>
              <a:ext uri="{FF2B5EF4-FFF2-40B4-BE49-F238E27FC236}">
                <a16:creationId xmlns:a16="http://schemas.microsoft.com/office/drawing/2014/main" id="{D5708C92-0B04-49C5-E978-0504660CA6CF}"/>
              </a:ext>
            </a:extLst>
          </p:cNvPr>
          <p:cNvGrpSpPr>
            <a:grpSpLocks/>
          </p:cNvGrpSpPr>
          <p:nvPr/>
        </p:nvGrpSpPr>
        <p:grpSpPr bwMode="auto">
          <a:xfrm>
            <a:off x="7842250" y="28575"/>
            <a:ext cx="1055688" cy="852488"/>
            <a:chOff x="6499206" y="28979"/>
            <a:chExt cx="1055687" cy="851934"/>
          </a:xfrm>
        </p:grpSpPr>
        <p:sp>
          <p:nvSpPr>
            <p:cNvPr id="3092" name="Text Box 44">
              <a:extLst>
                <a:ext uri="{FF2B5EF4-FFF2-40B4-BE49-F238E27FC236}">
                  <a16:creationId xmlns:a16="http://schemas.microsoft.com/office/drawing/2014/main" id="{D641EE23-5866-E2EE-AFDB-C68EAF8F0A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93" name="TextBox 29">
              <a:extLst>
                <a:ext uri="{FF2B5EF4-FFF2-40B4-BE49-F238E27FC236}">
                  <a16:creationId xmlns:a16="http://schemas.microsoft.com/office/drawing/2014/main" id="{6DF60613-C9E2-D4EE-8CC0-BCBB82F6CD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291840" cy="2308324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Getting Things Done 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(GTD) is a time management and productivity system for individuals.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GTD’s process manages daily inputs, and their disposition, to avoid mental clutter and stress.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GTD has general guidelines, but can be tailored as needed.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77B2A7A-629A-CC23-FCE6-5F904E1BC17A}"/>
              </a:ext>
            </a:extLst>
          </p:cNvPr>
          <p:cNvSpPr txBox="1"/>
          <p:nvPr/>
        </p:nvSpPr>
        <p:spPr>
          <a:xfrm>
            <a:off x="161925" y="4409325"/>
            <a:ext cx="3092904" cy="830997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ts val="0"/>
              </a:spcBef>
              <a:defRPr sz="1600" b="1">
                <a:solidFill>
                  <a:srgbClr val="0070C0"/>
                </a:solidFill>
              </a:defRPr>
            </a:lvl1pPr>
          </a:lstStyle>
          <a:p>
            <a:pPr>
              <a:defRPr/>
            </a:pPr>
            <a:r>
              <a:rPr lang="en-US" b="0" dirty="0">
                <a:solidFill>
                  <a:schemeClr val="tx1"/>
                </a:solidFill>
                <a:latin typeface="Arial" charset="0"/>
              </a:rPr>
              <a:t>GTD created the 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2 minute rule</a:t>
            </a:r>
            <a:r>
              <a:rPr lang="en-US" b="0" dirty="0">
                <a:solidFill>
                  <a:schemeClr val="tx1"/>
                </a:solidFill>
                <a:latin typeface="Arial" charset="0"/>
              </a:rPr>
              <a:t>: If an activity will take less than two minutes, do it right away.</a:t>
            </a:r>
          </a:p>
        </p:txBody>
      </p:sp>
    </p:spTree>
    <p:extLst>
      <p:ext uri="{BB962C8B-B14F-4D97-AF65-F5344CB8AC3E}">
        <p14:creationId xmlns:p14="http://schemas.microsoft.com/office/powerpoint/2010/main" val="1386048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GTD – Example – </a:t>
            </a:r>
            <a:r>
              <a:rPr lang="en-US" sz="2800" b="1" dirty="0"/>
              <a:t>Maintaining the 6in6 concept </a:t>
            </a:r>
            <a:endParaRPr lang="en-US" altLang="en-US" sz="28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CE0898-6F33-1E18-5AB3-6EEEA5B2C7BE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 Dan Zwillinger. All rights reserved.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1E65D7-EEDC-ADB6-8441-2A96BEF0DF4E}"/>
              </a:ext>
            </a:extLst>
          </p:cNvPr>
          <p:cNvSpPr txBox="1"/>
          <p:nvPr/>
        </p:nvSpPr>
        <p:spPr>
          <a:xfrm>
            <a:off x="161925" y="3094271"/>
            <a:ext cx="8686800" cy="24118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600" b="1" dirty="0">
                <a:solidFill>
                  <a:schemeClr val="tx2"/>
                </a:solidFill>
              </a:rPr>
              <a:t>Managing daily inputs </a:t>
            </a:r>
            <a:r>
              <a:rPr lang="en-US" sz="1600" dirty="0">
                <a:solidFill>
                  <a:schemeClr val="tx2"/>
                </a:solidFill>
              </a:rPr>
              <a:t>(Note:  most emails and texts are acknowledged)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2"/>
                </a:solidFill>
              </a:rPr>
              <a:t>Email (from local Quality meeting): Here’s the date for your next 6in6 presentation [Put on calendar]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2"/>
                </a:solidFill>
              </a:rPr>
              <a:t>Voice mail (from colleague): Have Amazon print up 6in6 PDF file as a book, and send to me. [Do it]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2"/>
                </a:solidFill>
              </a:rPr>
              <a:t>Text    (from colleague): There is a typo in a 6in6 presentation. [Delegate; send to 6in6 staff to fix]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2"/>
                </a:solidFill>
              </a:rPr>
              <a:t>Email (from 6in6 staff):  Create template for 6in6 presentations. [Next steps. Put single action on list]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2"/>
                </a:solidFill>
              </a:rPr>
              <a:t>Email (from Google):      Here is data on the number of 6in6 site visits. [Store for later]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2"/>
                </a:solidFill>
              </a:rPr>
              <a:t>Call    (from 6 sigma friend): Can you create YouTube videos for each 6in6 topic? [Someday/Maybe]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2"/>
                </a:solidFill>
              </a:rPr>
              <a:t>Email (from 6in6 fans): Please create a 6in6 presentation on topic XXX [Project “new presentations”: do background research within 2 weeks, follow-up with next production steps]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2"/>
                </a:solidFill>
              </a:rPr>
              <a:t>Email (from spammer): Special! Buy 3 tires and get 4</a:t>
            </a:r>
            <a:r>
              <a:rPr lang="en-US" sz="1600" baseline="30000" dirty="0">
                <a:solidFill>
                  <a:schemeClr val="tx2"/>
                </a:solidFill>
              </a:rPr>
              <a:t>th</a:t>
            </a:r>
            <a:r>
              <a:rPr lang="en-US" sz="1600" dirty="0">
                <a:solidFill>
                  <a:schemeClr val="tx2"/>
                </a:solidFill>
              </a:rPr>
              <a:t> one free. [Trash]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579426-0133-BD6E-5CC1-2A9D2E7264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337" y="669136"/>
            <a:ext cx="8869680" cy="238537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E4BFFF9-E07F-87A0-383B-1F2C9180503D}"/>
              </a:ext>
            </a:extLst>
          </p:cNvPr>
          <p:cNvSpPr txBox="1"/>
          <p:nvPr/>
        </p:nvSpPr>
        <p:spPr>
          <a:xfrm>
            <a:off x="161925" y="5583933"/>
            <a:ext cx="5381625" cy="10960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400" b="1" dirty="0">
                <a:solidFill>
                  <a:schemeClr val="tx2"/>
                </a:solidFill>
              </a:rPr>
              <a:t>Daily activities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lphaUcPeriod"/>
            </a:pPr>
            <a:r>
              <a:rPr lang="en-US" sz="1400" dirty="0">
                <a:solidFill>
                  <a:schemeClr val="tx2"/>
                </a:solidFill>
              </a:rPr>
              <a:t>Disposition input information (as shown above)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lphaUcPeriod"/>
            </a:pPr>
            <a:r>
              <a:rPr lang="en-US" sz="1400" dirty="0">
                <a:solidFill>
                  <a:schemeClr val="tx2"/>
                </a:solidFill>
              </a:rPr>
              <a:t>Assess current state (e.g., energy level)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lphaUcPeriod"/>
            </a:pPr>
            <a:r>
              <a:rPr lang="en-US" sz="1400" dirty="0">
                <a:solidFill>
                  <a:schemeClr val="tx2"/>
                </a:solidFill>
              </a:rPr>
              <a:t>Select next most important task based on current state and execute.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lphaUcPeriod"/>
            </a:pPr>
            <a:r>
              <a:rPr lang="en-US" sz="1400" dirty="0">
                <a:solidFill>
                  <a:schemeClr val="tx2"/>
                </a:solidFill>
              </a:rPr>
              <a:t>Repeat.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229605-C05C-4FDE-EA07-B7F9B2B11C78}"/>
              </a:ext>
            </a:extLst>
          </p:cNvPr>
          <p:cNvSpPr txBox="1"/>
          <p:nvPr/>
        </p:nvSpPr>
        <p:spPr>
          <a:xfrm>
            <a:off x="6086475" y="5583933"/>
            <a:ext cx="2762250" cy="8913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 anchor="ctr" anchorCtr="0">
            <a:spAutoFit/>
          </a:bodyPr>
          <a:lstStyle/>
          <a:p>
            <a:pPr>
              <a:lnSpc>
                <a:spcPct val="95000"/>
              </a:lnSpc>
              <a:buClr>
                <a:schemeClr val="accent1"/>
              </a:buClr>
            </a:pPr>
            <a:r>
              <a:rPr lang="en-US" sz="1400" b="1" dirty="0">
                <a:solidFill>
                  <a:schemeClr val="tx2"/>
                </a:solidFill>
              </a:rPr>
              <a:t>Weekly activities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lphaUcPeriod"/>
            </a:pPr>
            <a:r>
              <a:rPr lang="en-US" sz="1400" dirty="0">
                <a:solidFill>
                  <a:schemeClr val="tx2"/>
                </a:solidFill>
              </a:rPr>
              <a:t>Review all lists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lphaUcPeriod"/>
            </a:pPr>
            <a:r>
              <a:rPr lang="en-US" sz="1400" dirty="0">
                <a:solidFill>
                  <a:schemeClr val="tx2"/>
                </a:solidFill>
              </a:rPr>
              <a:t>Move items between lists and change priorities, as needed.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Getting Things Done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David Allen developed GTD and wrote the book “Getting Things Done” in 2001. 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GTD approach is based on this: the more information you keep in your head, the harder it is to focus on specific tasks.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GTD Strengths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Encompassing: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GTD is a single system for all contexts (e.g., work and home)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Gets things done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GTD breaks a big task into smaller tasks, making it easier to get started and to incrementally finish an effort.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Memory: 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GTD ensures that no tasks get lost.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Reliability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GTD ensures tasks get done.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Structured: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GTD’s lists keep you focused on what needs to be done.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Unstructured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GTD does not force specific efforts, but enables you to use time effectively.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GTD Weaknesses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prioritization: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GTD does not help with prioritization.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Unstructured:</a:t>
            </a:r>
            <a:r>
              <a:rPr lang="en-US" sz="1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GTD does not directly help with planning a day’s activities.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Takes time to learn: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While GTD is easy to understand, it takes time to make it a habit.</a:t>
            </a:r>
            <a:endParaRPr lang="en-US" sz="14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16004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This example is about activities related to maintaining the 6in6 concept.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Daily inputs come in many forms: emails, telephone calls, texts, voice mails, etc.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In addition to the projects created by the daily input of information, there are also long-term projects with actions to be addressed.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 Dan Zwillinger. All rights reserved.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4150</TotalTime>
  <Words>807</Words>
  <Application>Microsoft Office PowerPoint</Application>
  <PresentationFormat>On-screen Show (4:3)</PresentationFormat>
  <Paragraphs>69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zwillinger</dc:creator>
  <cp:lastModifiedBy>dan zwillinger</cp:lastModifiedBy>
  <cp:revision>35</cp:revision>
  <dcterms:created xsi:type="dcterms:W3CDTF">2022-08-07T10:33:11Z</dcterms:created>
  <dcterms:modified xsi:type="dcterms:W3CDTF">2024-11-01T14:00:38Z</dcterms:modified>
</cp:coreProperties>
</file>