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1" r:id="rId2"/>
    <p:sldId id="1925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 autoAdjust="0"/>
    <p:restoredTop sz="95296" autoAdjust="0"/>
  </p:normalViewPr>
  <p:slideViewPr>
    <p:cSldViewPr>
      <p:cViewPr varScale="1">
        <p:scale>
          <a:sx n="74" d="100"/>
          <a:sy n="74" d="100"/>
        </p:scale>
        <p:origin x="595" y="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12/6/2024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548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0429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1662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Fault Tree Analysis (FTA)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4952401" y="69505"/>
            <a:ext cx="257678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quantify a specific type of failure?</a:t>
            </a:r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97108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4366674" y="28977"/>
            <a:ext cx="0" cy="87996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8" name="Rectangle 4">
            <a:extLst>
              <a:ext uri="{FF2B5EF4-FFF2-40B4-BE49-F238E27FC236}">
                <a16:creationId xmlns:a16="http://schemas.microsoft.com/office/drawing/2014/main" id="{542D0BE3-CA96-4D05-A9B0-A4C6B4EA95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8611" y="1190662"/>
            <a:ext cx="4119964" cy="2007908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b="1" dirty="0">
                <a:solidFill>
                  <a:srgbClr val="0070C0"/>
                </a:solidFill>
                <a:latin typeface="+mn-lt"/>
              </a:rPr>
              <a:t>Fault tree analysis</a:t>
            </a:r>
            <a:r>
              <a:rPr lang="en-US" sz="1400" dirty="0">
                <a:solidFill>
                  <a:srgbClr val="0070C0"/>
                </a:solidFill>
                <a:latin typeface="+mn-lt"/>
              </a:rPr>
              <a:t> </a:t>
            </a:r>
            <a:r>
              <a:rPr lang="en-US" sz="1400" dirty="0">
                <a:latin typeface="+mn-lt"/>
              </a:rPr>
              <a:t>(</a:t>
            </a:r>
            <a:r>
              <a:rPr lang="en-US" sz="1400" b="1" dirty="0">
                <a:latin typeface="+mn-lt"/>
              </a:rPr>
              <a:t>FTA</a:t>
            </a:r>
            <a:r>
              <a:rPr lang="en-US" sz="1400" dirty="0">
                <a:latin typeface="+mn-lt"/>
              </a:rPr>
              <a:t>) is a top-down failure analysis in which an undesired system state (e.g., a failure mode) is analyzed using Boolean logic, combining lower-level events.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FTA maps the relationship between faults and subsystems via a system level logic diagram.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b="0" dirty="0"/>
              <a:t>FTA can quantify the likelihood of failure. 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FTA can be used in the design process.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FTA diagrams use a standard set of symbols.</a:t>
            </a:r>
          </a:p>
          <a:p>
            <a:pPr marL="285750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US" sz="1400" dirty="0">
              <a:latin typeface="+mn-lt"/>
            </a:endParaRPr>
          </a:p>
        </p:txBody>
      </p:sp>
      <p:sp>
        <p:nvSpPr>
          <p:cNvPr id="26" name="Isosceles Triangle 25">
            <a:extLst>
              <a:ext uri="{FF2B5EF4-FFF2-40B4-BE49-F238E27FC236}">
                <a16:creationId xmlns:a16="http://schemas.microsoft.com/office/drawing/2014/main" id="{1B1D788B-1608-461E-B43D-70DBF9CBB495}"/>
              </a:ext>
            </a:extLst>
          </p:cNvPr>
          <p:cNvSpPr/>
          <p:nvPr/>
        </p:nvSpPr>
        <p:spPr>
          <a:xfrm>
            <a:off x="4784445" y="1845870"/>
            <a:ext cx="4230202" cy="413488"/>
          </a:xfrm>
          <a:prstGeom prst="triangle">
            <a:avLst>
              <a:gd name="adj" fmla="val 4051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 Box 20">
            <a:extLst>
              <a:ext uri="{FF2B5EF4-FFF2-40B4-BE49-F238E27FC236}">
                <a16:creationId xmlns:a16="http://schemas.microsoft.com/office/drawing/2014/main" id="{6BA42D76-7BA6-4764-8E85-E37D92C07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4445" y="2264125"/>
            <a:ext cx="4242535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Define the top undesired event to investigate.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Identify first level contributors, just below the top level, and link these to the top level event using logical gates (e.g., AND </a:t>
            </a:r>
            <a:r>
              <a:rPr lang="en-US" sz="1400" dirty="0" err="1"/>
              <a:t>and</a:t>
            </a:r>
            <a:r>
              <a:rPr lang="en-US" sz="1400" dirty="0"/>
              <a:t> OR gates).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Identify the second level contributors and link to the first level contributors using logical gates. Continue with 3</a:t>
            </a:r>
            <a:r>
              <a:rPr lang="en-US" sz="1400" baseline="30000" dirty="0"/>
              <a:t>rd</a:t>
            </a:r>
            <a:r>
              <a:rPr lang="en-US" sz="1400" dirty="0"/>
              <a:t>, 4</a:t>
            </a:r>
            <a:r>
              <a:rPr lang="en-US" sz="1400" baseline="30000" dirty="0"/>
              <a:t>th</a:t>
            </a:r>
            <a:r>
              <a:rPr lang="en-US" sz="1400" dirty="0"/>
              <a:t>, etc level until basic events (root causes) are identified.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Construct the fault tree. Use numerical values (e.g. rates) for the basic events, if known.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Evaluate the fault tree. 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Simplify the fault tree, if possible.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Determine the “cut sets,” the event combinations which cause the top event. Determine the “minimal cut sets,” the cut sets for which removing any event  prevents the top event.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Determine the likelihood of the top event, if numerical values are available.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Address (e.g., mitigate) the identified issues.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BA2F058-B167-4D23-B84B-D4F42017800C}"/>
              </a:ext>
            </a:extLst>
          </p:cNvPr>
          <p:cNvSpPr txBox="1"/>
          <p:nvPr/>
        </p:nvSpPr>
        <p:spPr>
          <a:xfrm>
            <a:off x="5753368" y="1056443"/>
            <a:ext cx="1752063" cy="969496"/>
          </a:xfrm>
          <a:prstGeom prst="rect">
            <a:avLst/>
          </a:prstGeom>
          <a:solidFill>
            <a:srgbClr val="CCEC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en-US" sz="2400" b="1" dirty="0">
                <a:solidFill>
                  <a:schemeClr val="tx2"/>
                </a:solidFill>
              </a:rPr>
              <a:t>FTA</a:t>
            </a:r>
            <a:endParaRPr lang="en-US" sz="2400" b="1" dirty="0">
              <a:solidFill>
                <a:schemeClr val="tx2"/>
              </a:solidFill>
            </a:endParaRPr>
          </a:p>
          <a:p>
            <a:pPr algn="ctr"/>
            <a:r>
              <a:rPr lang="en-US" sz="2400" b="1" dirty="0">
                <a:solidFill>
                  <a:schemeClr val="tx2"/>
                </a:solidFill>
              </a:rPr>
              <a:t>Process</a:t>
            </a:r>
          </a:p>
          <a:p>
            <a:pPr algn="ctr"/>
            <a:endParaRPr lang="en-US" sz="900" b="1" dirty="0">
              <a:solidFill>
                <a:schemeClr val="tx2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8B593755-EBE0-4C98-851F-58A922E59B40}"/>
              </a:ext>
            </a:extLst>
          </p:cNvPr>
          <p:cNvSpPr txBox="1"/>
          <p:nvPr/>
        </p:nvSpPr>
        <p:spPr>
          <a:xfrm>
            <a:off x="4696435" y="1478586"/>
            <a:ext cx="1045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Specific failure mode</a:t>
            </a:r>
          </a:p>
        </p:txBody>
      </p: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83FAA9E4-55A3-4BD1-8CF5-D2CD326E6EA5}"/>
              </a:ext>
            </a:extLst>
          </p:cNvPr>
          <p:cNvCxnSpPr>
            <a:cxnSpLocks/>
          </p:cNvCxnSpPr>
          <p:nvPr/>
        </p:nvCxnSpPr>
        <p:spPr>
          <a:xfrm>
            <a:off x="4559667" y="1935728"/>
            <a:ext cx="1188720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6A370E8B-C37D-44BB-8EF9-DE34333888FC}"/>
              </a:ext>
            </a:extLst>
          </p:cNvPr>
          <p:cNvCxnSpPr>
            <a:cxnSpLocks/>
          </p:cNvCxnSpPr>
          <p:nvPr/>
        </p:nvCxnSpPr>
        <p:spPr>
          <a:xfrm>
            <a:off x="7505431" y="1484108"/>
            <a:ext cx="1188720" cy="90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E4C67759-32FB-49D6-AD9F-3B3DBE4EA5B3}"/>
              </a:ext>
            </a:extLst>
          </p:cNvPr>
          <p:cNvSpPr txBox="1"/>
          <p:nvPr/>
        </p:nvSpPr>
        <p:spPr>
          <a:xfrm>
            <a:off x="7529185" y="1009485"/>
            <a:ext cx="14075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Understanding of failure causes</a:t>
            </a:r>
          </a:p>
        </p:txBody>
      </p:sp>
      <p:sp>
        <p:nvSpPr>
          <p:cNvPr id="39" name="Text Box 44">
            <a:extLst>
              <a:ext uri="{FF2B5EF4-FFF2-40B4-BE49-F238E27FC236}">
                <a16:creationId xmlns:a16="http://schemas.microsoft.com/office/drawing/2014/main" id="{916BF00B-09DC-4EFC-BACA-1A88F70B6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2231" y="28979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A45CD04-D7D0-44BD-B67D-E4B639C5D5E9}"/>
              </a:ext>
            </a:extLst>
          </p:cNvPr>
          <p:cNvSpPr txBox="1"/>
          <p:nvPr/>
        </p:nvSpPr>
        <p:spPr>
          <a:xfrm>
            <a:off x="7880330" y="357693"/>
            <a:ext cx="979488" cy="523220"/>
          </a:xfrm>
          <a:prstGeom prst="rect">
            <a:avLst/>
          </a:prstGeom>
          <a:solidFill>
            <a:srgbClr val="FF99CC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Work with an SME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750E7E1-F70B-4088-A00B-73E7412E327A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2022-2204 Dan Zwillinger. All rights reserved.</a:t>
            </a:r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BDD5D4D7-9199-B7AC-70C2-23C87532BF35}"/>
              </a:ext>
            </a:extLst>
          </p:cNvPr>
          <p:cNvCxnSpPr>
            <a:cxnSpLocks/>
          </p:cNvCxnSpPr>
          <p:nvPr/>
        </p:nvCxnSpPr>
        <p:spPr>
          <a:xfrm>
            <a:off x="7516852" y="1931205"/>
            <a:ext cx="1188720" cy="9046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C8C79749-6CDD-3452-D003-791B4E20B4E7}"/>
              </a:ext>
            </a:extLst>
          </p:cNvPr>
          <p:cNvSpPr txBox="1"/>
          <p:nvPr/>
        </p:nvSpPr>
        <p:spPr>
          <a:xfrm>
            <a:off x="7529185" y="1468410"/>
            <a:ext cx="9985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70C0"/>
                </a:solidFill>
              </a:rPr>
              <a:t>Numerical assessment</a:t>
            </a:r>
          </a:p>
        </p:txBody>
      </p:sp>
      <p:pic>
        <p:nvPicPr>
          <p:cNvPr id="41" name="Picture 40">
            <a:extLst>
              <a:ext uri="{FF2B5EF4-FFF2-40B4-BE49-F238E27FC236}">
                <a16:creationId xmlns:a16="http://schemas.microsoft.com/office/drawing/2014/main" id="{CA22A4C9-B30D-1FD6-AA4A-15B81A6F18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70" y="3382887"/>
            <a:ext cx="3494855" cy="3041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1904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59942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89030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en-US" sz="2800" b="1" dirty="0">
                <a:solidFill>
                  <a:schemeClr val="tx2"/>
                </a:solidFill>
              </a:rPr>
              <a:t>FTA </a:t>
            </a:r>
            <a:r>
              <a:rPr lang="en-US" sz="2800" b="1" dirty="0"/>
              <a:t>– Example – Pumping Water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0A828AC-3459-D35E-3872-848D314162C2}"/>
              </a:ext>
            </a:extLst>
          </p:cNvPr>
          <p:cNvSpPr txBox="1"/>
          <p:nvPr/>
        </p:nvSpPr>
        <p:spPr>
          <a:xfrm>
            <a:off x="183839" y="658222"/>
            <a:ext cx="3840480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(1) Consider pumping water from Source A to Bucket E, using a pump and two pipes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8DB51A1D-D54A-FB22-4B1E-B30B9213ED12}"/>
              </a:ext>
            </a:extLst>
          </p:cNvPr>
          <p:cNvSpPr txBox="1"/>
          <p:nvPr/>
        </p:nvSpPr>
        <p:spPr>
          <a:xfrm>
            <a:off x="4879240" y="658222"/>
            <a:ext cx="3840480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(2) A fault tree of the pump system is below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8AF5E8A-31DC-F2AA-231D-7045B2C30781}"/>
              </a:ext>
            </a:extLst>
          </p:cNvPr>
          <p:cNvSpPr txBox="1"/>
          <p:nvPr/>
        </p:nvSpPr>
        <p:spPr>
          <a:xfrm>
            <a:off x="183839" y="2752160"/>
            <a:ext cx="3840480" cy="5232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dirty="0"/>
              <a:t>(3) Using Boolean logic rules, the fault tree can be simplified to the one below</a:t>
            </a: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A4E7A865-F1CC-1437-C24D-3C8CDF849CF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4" y="3300205"/>
            <a:ext cx="3371010" cy="2049045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29C4906A-7824-AE0F-AE83-4D4D29576043}"/>
              </a:ext>
            </a:extLst>
          </p:cNvPr>
          <p:cNvSpPr txBox="1"/>
          <p:nvPr/>
        </p:nvSpPr>
        <p:spPr>
          <a:xfrm>
            <a:off x="256793" y="5502870"/>
            <a:ext cx="4007967" cy="92333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200" dirty="0"/>
              <a:t>(4) The minimal cut sets are (any of these cause failure):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Source A is empty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Pump B is broken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Pipe C is blocked and pipe D is blocked.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91D05E0-E178-5126-4C57-C9D553033A57}"/>
              </a:ext>
            </a:extLst>
          </p:cNvPr>
          <p:cNvSpPr txBox="1"/>
          <p:nvPr/>
        </p:nvSpPr>
        <p:spPr>
          <a:xfrm>
            <a:off x="5071265" y="4696365"/>
            <a:ext cx="3802065" cy="187743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400" dirty="0"/>
              <a:t>(5) If {P</a:t>
            </a:r>
            <a:r>
              <a:rPr lang="en-US" sz="1400" baseline="-25000" dirty="0"/>
              <a:t>A</a:t>
            </a:r>
            <a:r>
              <a:rPr lang="en-US" sz="1400" dirty="0"/>
              <a:t>, P</a:t>
            </a:r>
            <a:r>
              <a:rPr lang="en-US" sz="1400" baseline="-25000" dirty="0"/>
              <a:t>B</a:t>
            </a:r>
            <a:r>
              <a:rPr lang="en-US" sz="1400" dirty="0"/>
              <a:t>, …} are the failure probabilities for components {A, B, …} then the probability of no flow to bucket E (that is, P</a:t>
            </a:r>
            <a:r>
              <a:rPr lang="en-US" sz="1400" baseline="-25000" dirty="0"/>
              <a:t>E</a:t>
            </a:r>
            <a:r>
              <a:rPr lang="en-US" sz="1400" dirty="0"/>
              <a:t>) is given by</a:t>
            </a:r>
          </a:p>
          <a:p>
            <a:endParaRPr lang="en-US" dirty="0"/>
          </a:p>
          <a:p>
            <a:r>
              <a:rPr lang="en-US" sz="1400" b="1" dirty="0"/>
              <a:t>Example</a:t>
            </a:r>
            <a:r>
              <a:rPr lang="en-US" sz="1400" dirty="0"/>
              <a:t>: If each component has a 10% likelihood of having failed then the probability of no flow to bucket E is 20% since</a:t>
            </a:r>
          </a:p>
          <a:p>
            <a:endParaRPr lang="en-US" sz="14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DFF51C4-AB2A-64F1-0E97-6BD56F3B5FFC}"/>
              </a:ext>
            </a:extLst>
          </p:cNvPr>
          <p:cNvSpPr txBox="1"/>
          <p:nvPr/>
        </p:nvSpPr>
        <p:spPr>
          <a:xfrm>
            <a:off x="5622283" y="5356341"/>
            <a:ext cx="24465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</a:t>
            </a:r>
            <a:r>
              <a:rPr lang="en-US" sz="1050" baseline="-25000" dirty="0"/>
              <a:t>E</a:t>
            </a:r>
            <a:r>
              <a:rPr lang="en-US" sz="1400" dirty="0"/>
              <a:t> = 1–(1–P</a:t>
            </a:r>
            <a:r>
              <a:rPr lang="en-US" sz="1050" baseline="-25000" dirty="0"/>
              <a:t>A</a:t>
            </a:r>
            <a:r>
              <a:rPr lang="en-US" sz="1400" dirty="0"/>
              <a:t>)(1–P</a:t>
            </a:r>
            <a:r>
              <a:rPr lang="en-US" sz="1050" baseline="-25000" dirty="0"/>
              <a:t>B</a:t>
            </a:r>
            <a:r>
              <a:rPr lang="en-US" sz="1400" dirty="0"/>
              <a:t>)(1–P</a:t>
            </a:r>
            <a:r>
              <a:rPr lang="en-US" sz="1050" baseline="-25000" dirty="0"/>
              <a:t>C</a:t>
            </a:r>
            <a:r>
              <a:rPr lang="en-US" sz="1400" dirty="0"/>
              <a:t>P</a:t>
            </a:r>
            <a:r>
              <a:rPr lang="en-US" sz="1050" baseline="-25000" dirty="0"/>
              <a:t>D</a:t>
            </a:r>
            <a:r>
              <a:rPr lang="en-US" sz="1400" dirty="0"/>
              <a:t>)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33B148C-FE33-9672-758F-EFBF284B9D57}"/>
              </a:ext>
            </a:extLst>
          </p:cNvPr>
          <p:cNvSpPr txBox="1"/>
          <p:nvPr/>
        </p:nvSpPr>
        <p:spPr>
          <a:xfrm>
            <a:off x="5622283" y="6301239"/>
            <a:ext cx="343395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P</a:t>
            </a:r>
            <a:r>
              <a:rPr lang="en-US" sz="1050" baseline="-25000" dirty="0"/>
              <a:t>E</a:t>
            </a:r>
            <a:r>
              <a:rPr lang="en-US" sz="1400" dirty="0"/>
              <a:t> = 1–(1–0.1)(1–0.1)(1–0.1*0.1) = 0.20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85A526CA-3E40-CEF3-727F-9E15D7E0D484}"/>
              </a:ext>
            </a:extLst>
          </p:cNvPr>
          <p:cNvSpPr txBox="1"/>
          <p:nvPr/>
        </p:nvSpPr>
        <p:spPr>
          <a:xfrm>
            <a:off x="5886635" y="59107"/>
            <a:ext cx="3246120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00" dirty="0"/>
              <a:t>https://gerard-avontuur.tripod.com/Chapter2/Chapter2.html</a:t>
            </a:r>
          </a:p>
          <a:p>
            <a:r>
              <a:rPr lang="en-US" sz="900" dirty="0"/>
              <a:t>https://commons.wikimedia.org/wiki/File:Bail_(PSF).png</a:t>
            </a:r>
          </a:p>
          <a:p>
            <a:r>
              <a:rPr lang="en-US" sz="900" dirty="0"/>
              <a:t>https://commons.wikimedia.org/wiki/File:Half_full_bucket.svg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8F71BAF-7AEB-C77C-C668-B84F420BA386}"/>
              </a:ext>
            </a:extLst>
          </p:cNvPr>
          <p:cNvCxnSpPr>
            <a:cxnSpLocks/>
          </p:cNvCxnSpPr>
          <p:nvPr/>
        </p:nvCxnSpPr>
        <p:spPr>
          <a:xfrm>
            <a:off x="0" y="2626145"/>
            <a:ext cx="448056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FD48C2F-F678-915B-921E-C2775D7D2A04}"/>
              </a:ext>
            </a:extLst>
          </p:cNvPr>
          <p:cNvCxnSpPr/>
          <p:nvPr/>
        </p:nvCxnSpPr>
        <p:spPr>
          <a:xfrm>
            <a:off x="4478755" y="4647074"/>
            <a:ext cx="466344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5DAA79F-F3FF-BF0F-525D-B83B9DC0326D}"/>
              </a:ext>
            </a:extLst>
          </p:cNvPr>
          <p:cNvSpPr txBox="1"/>
          <p:nvPr/>
        </p:nvSpPr>
        <p:spPr>
          <a:xfrm>
            <a:off x="2104078" y="3609085"/>
            <a:ext cx="3962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OR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8FC4DE0-632D-9835-4183-182F8BB3D4D8}"/>
              </a:ext>
            </a:extLst>
          </p:cNvPr>
          <p:cNvSpPr txBox="1"/>
          <p:nvPr/>
        </p:nvSpPr>
        <p:spPr>
          <a:xfrm>
            <a:off x="1235114" y="4421253"/>
            <a:ext cx="39626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OR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F72606A-3B58-5186-C00C-9CBF177A6656}"/>
              </a:ext>
            </a:extLst>
          </p:cNvPr>
          <p:cNvSpPr txBox="1"/>
          <p:nvPr/>
        </p:nvSpPr>
        <p:spPr>
          <a:xfrm>
            <a:off x="3154763" y="4425125"/>
            <a:ext cx="48442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AND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59F90F7-5E67-BF36-F89E-0F77EE3166D1}"/>
              </a:ext>
            </a:extLst>
          </p:cNvPr>
          <p:cNvCxnSpPr>
            <a:cxnSpLocks/>
          </p:cNvCxnSpPr>
          <p:nvPr/>
        </p:nvCxnSpPr>
        <p:spPr>
          <a:xfrm>
            <a:off x="16209" y="5426060"/>
            <a:ext cx="448056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6BCC9BB7-28A7-9C32-E327-FDD983B030A2}"/>
              </a:ext>
            </a:extLst>
          </p:cNvPr>
          <p:cNvSpPr/>
          <p:nvPr/>
        </p:nvSpPr>
        <p:spPr>
          <a:xfrm rot="5400000">
            <a:off x="-55986" y="5197775"/>
            <a:ext cx="548640" cy="384046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0AEDDE2D-826B-A963-460D-46BD6A5CB8B4}"/>
              </a:ext>
            </a:extLst>
          </p:cNvPr>
          <p:cNvCxnSpPr>
            <a:cxnSpLocks/>
          </p:cNvCxnSpPr>
          <p:nvPr/>
        </p:nvCxnSpPr>
        <p:spPr>
          <a:xfrm>
            <a:off x="4495190" y="599419"/>
            <a:ext cx="0" cy="484632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rrow: Right 5">
            <a:extLst>
              <a:ext uri="{FF2B5EF4-FFF2-40B4-BE49-F238E27FC236}">
                <a16:creationId xmlns:a16="http://schemas.microsoft.com/office/drawing/2014/main" id="{8F65B619-5EEE-771F-42D2-9CEDEA4C2D78}"/>
              </a:ext>
            </a:extLst>
          </p:cNvPr>
          <p:cNvSpPr/>
          <p:nvPr/>
        </p:nvSpPr>
        <p:spPr>
          <a:xfrm>
            <a:off x="4253790" y="1662370"/>
            <a:ext cx="548640" cy="384046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5B5764DE-5848-91A9-BAB3-6304810A2641}"/>
              </a:ext>
            </a:extLst>
          </p:cNvPr>
          <p:cNvSpPr/>
          <p:nvPr/>
        </p:nvSpPr>
        <p:spPr>
          <a:xfrm>
            <a:off x="4253790" y="5527870"/>
            <a:ext cx="548640" cy="384046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Arrow: Right 21">
            <a:extLst>
              <a:ext uri="{FF2B5EF4-FFF2-40B4-BE49-F238E27FC236}">
                <a16:creationId xmlns:a16="http://schemas.microsoft.com/office/drawing/2014/main" id="{7A9FBB58-F3A0-5040-6B4F-91DF0308B144}"/>
              </a:ext>
            </a:extLst>
          </p:cNvPr>
          <p:cNvSpPr/>
          <p:nvPr/>
        </p:nvSpPr>
        <p:spPr>
          <a:xfrm rot="10800000">
            <a:off x="4253790" y="3390598"/>
            <a:ext cx="548640" cy="384046"/>
          </a:xfrm>
          <a:prstGeom prst="right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F067A6A-47C8-8004-9D20-AE3426FD0E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493" y="1206267"/>
            <a:ext cx="2403169" cy="146304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A5E3F382-4716-DF11-0A81-874A11E8D2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4216" y="989474"/>
            <a:ext cx="3399692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473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35309" y="31848"/>
            <a:ext cx="867338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2800" b="1" dirty="0">
                <a:solidFill>
                  <a:schemeClr val="tx2"/>
                </a:solidFill>
              </a:rPr>
              <a:t>FTA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44012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Bell Telephone Laboratories developed FTA in 1962 for the US Air Force.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Fault trees visually depict the analysis process and identify the critical components related to system failure.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FTA is an efficient system analysis method.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FTA includes human errors in the analysis.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FTA gives qualitative &amp; quantitative results.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An FTA is easily communicated to others.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When a specific event has an impact on several subsystems, it is called a </a:t>
            </a:r>
            <a:r>
              <a:rPr lang="en-US" sz="1400" i="1" dirty="0"/>
              <a:t>common cause</a:t>
            </a:r>
            <a:r>
              <a:rPr lang="en-US" sz="1400" dirty="0"/>
              <a:t>. Common cause failures make the analysis more challenging.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There are many software packages for FTA construction and analysis.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Disadvantages of Fault tree analysis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An FTA only examines one top event.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There can be too many components to meaningful understand the FTA.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/>
              <a:t>It is hard to capture time related factors.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87180" y="1147310"/>
            <a:ext cx="4114800" cy="95410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Simplifying a fault tree – as in </a:t>
            </a:r>
            <a:r>
              <a:rPr lang="en-US" sz="1400">
                <a:latin typeface="+mn-lt"/>
              </a:rPr>
              <a:t>this example –  </a:t>
            </a:r>
            <a:r>
              <a:rPr lang="en-US" sz="1400" dirty="0">
                <a:latin typeface="+mn-lt"/>
              </a:rPr>
              <a:t>can result in a large simplification and also give insight into the causes of the failure being studied.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3161443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2022-2024 Dan Zwillinger. All rights reserved.</a:t>
            </a:r>
          </a:p>
        </p:txBody>
      </p:sp>
      <p:sp>
        <p:nvSpPr>
          <p:cNvPr id="13" name="Line 6">
            <a:extLst>
              <a:ext uri="{FF2B5EF4-FFF2-40B4-BE49-F238E27FC236}">
                <a16:creationId xmlns:a16="http://schemas.microsoft.com/office/drawing/2014/main" id="{DDBFBF6C-1055-4DAA-AEA0-4E446DDB498E}"/>
              </a:ext>
            </a:extLst>
          </p:cNvPr>
          <p:cNvSpPr>
            <a:spLocks noChangeShapeType="1"/>
          </p:cNvSpPr>
          <p:nvPr/>
        </p:nvSpPr>
        <p:spPr bwMode="auto">
          <a:xfrm>
            <a:off x="-1" y="602964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716</Words>
  <Application>Microsoft Office PowerPoint</Application>
  <PresentationFormat>On-screen Show (4:3)</PresentationFormat>
  <Paragraphs>65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2022-06-18T03:08:52Z</dcterms:created>
  <dcterms:modified xsi:type="dcterms:W3CDTF">2024-12-06T17:15:07Z</dcterms:modified>
</cp:coreProperties>
</file>