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3" r:id="rId2"/>
    <p:sldId id="1280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FFFCC"/>
    <a:srgbClr val="FF0000"/>
    <a:srgbClr val="CCECFF"/>
    <a:srgbClr val="CC0000"/>
    <a:srgbClr val="CCFFCC"/>
    <a:srgbClr val="CCFFFF"/>
    <a:srgbClr val="00FFFF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4474" autoAdjust="0"/>
  </p:normalViewPr>
  <p:slideViewPr>
    <p:cSldViewPr>
      <p:cViewPr varScale="1">
        <p:scale>
          <a:sx n="85" d="100"/>
          <a:sy n="85" d="100"/>
        </p:scale>
        <p:origin x="246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487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BB690-05C3-BFE6-1B04-91A631009D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57C463-9366-3383-6649-A50B548C17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A9C1FF-1D4D-D5D8-B15D-C399A67290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FA042C-1C19-D00A-C003-464AE6A6C7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42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74724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00"/>
                </a:solidFill>
              </a:rPr>
              <a:t>Failure Mode Effects and Analysis (FMEA)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610405" y="145380"/>
            <a:ext cx="286235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anticipate and mitigate potential problems?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610405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472765" y="28575"/>
            <a:ext cx="1387053" cy="852338"/>
            <a:chOff x="6129740" y="28575"/>
            <a:chExt cx="1387053" cy="852338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3267" y="28575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129740" y="357693"/>
              <a:ext cx="1387053" cy="523220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Some training required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2022-2025 Dan Zwillinger. All rights reserved.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46" y="1371600"/>
            <a:ext cx="3143054" cy="2519444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</a:rPr>
              <a:t>FMEA</a:t>
            </a:r>
            <a:r>
              <a:rPr lang="en-US" sz="1400" dirty="0"/>
              <a:t> is a </a:t>
            </a:r>
            <a:r>
              <a:rPr lang="en-US" sz="1400" b="1" dirty="0"/>
              <a:t>systematic</a:t>
            </a:r>
            <a:r>
              <a:rPr lang="en-US" sz="1400" dirty="0"/>
              <a:t>, </a:t>
            </a:r>
            <a:r>
              <a:rPr lang="en-US" sz="1400" b="1" dirty="0"/>
              <a:t>proactive</a:t>
            </a:r>
            <a:r>
              <a:rPr lang="en-US" sz="1400" dirty="0"/>
              <a:t> </a:t>
            </a:r>
            <a:r>
              <a:rPr lang="en-US" sz="1400" b="1" dirty="0"/>
              <a:t>method</a:t>
            </a:r>
            <a:r>
              <a:rPr lang="en-US" sz="1400" dirty="0"/>
              <a:t> for evaluating a process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to identify </a:t>
            </a:r>
            <a:r>
              <a:rPr lang="en-US" sz="1400" b="1" dirty="0"/>
              <a:t>where and how it might fail </a:t>
            </a:r>
            <a:r>
              <a:rPr lang="en-US" sz="1400" dirty="0"/>
              <a:t>and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to assess the </a:t>
            </a:r>
            <a:r>
              <a:rPr lang="en-US" sz="1400" b="1" dirty="0"/>
              <a:t>relative impact of different failures</a:t>
            </a:r>
            <a:endParaRPr lang="en-US" sz="1400" dirty="0"/>
          </a:p>
          <a:p>
            <a:pPr>
              <a:spcBef>
                <a:spcPts val="0"/>
              </a:spcBef>
              <a:buNone/>
            </a:pPr>
            <a:r>
              <a:rPr lang="en-US" sz="1400" dirty="0"/>
              <a:t>in order to </a:t>
            </a:r>
            <a:r>
              <a:rPr lang="en-US" sz="1400" b="1" dirty="0"/>
              <a:t>identify</a:t>
            </a:r>
            <a:r>
              <a:rPr lang="en-US" sz="1400" dirty="0"/>
              <a:t> where the process must be </a:t>
            </a:r>
            <a:r>
              <a:rPr lang="en-US" sz="1400" b="1" dirty="0"/>
              <a:t>changed</a:t>
            </a:r>
            <a:r>
              <a:rPr lang="en-US" sz="1400" dirty="0"/>
              <a:t> </a:t>
            </a:r>
          </a:p>
          <a:p>
            <a:pPr>
              <a:spcBef>
                <a:spcPts val="0"/>
              </a:spcBef>
            </a:pPr>
            <a:endParaRPr lang="en-US" sz="1400" dirty="0"/>
          </a:p>
          <a:p>
            <a:pPr>
              <a:spcBef>
                <a:spcPts val="0"/>
              </a:spcBef>
              <a:buNone/>
            </a:pPr>
            <a:r>
              <a:rPr lang="en-US" sz="1400" dirty="0" err="1"/>
              <a:t>FMEAs</a:t>
            </a:r>
            <a:r>
              <a:rPr lang="en-US" sz="1400" dirty="0"/>
              <a:t> should be created whenever a failure can result in harm.  </a:t>
            </a:r>
          </a:p>
          <a:p>
            <a:endParaRPr lang="en-US" sz="12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93B37A-22FA-44C7-9FA1-42CCAB3B3BF0}"/>
              </a:ext>
            </a:extLst>
          </p:cNvPr>
          <p:cNvSpPr/>
          <p:nvPr/>
        </p:nvSpPr>
        <p:spPr>
          <a:xfrm>
            <a:off x="209746" y="4422689"/>
            <a:ext cx="3145536" cy="138499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1400" b="1" dirty="0"/>
              <a:t>FMEA types include: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Design (</a:t>
            </a:r>
            <a:r>
              <a:rPr lang="en-US" sz="1400" b="1" u="sng" dirty="0" err="1">
                <a:solidFill>
                  <a:srgbClr val="0070C0"/>
                </a:solidFill>
              </a:rPr>
              <a:t>D</a:t>
            </a:r>
            <a:r>
              <a:rPr lang="en-US" sz="1400" b="1" dirty="0" err="1">
                <a:solidFill>
                  <a:srgbClr val="0070C0"/>
                </a:solidFill>
              </a:rPr>
              <a:t>FMEA</a:t>
            </a:r>
            <a:r>
              <a:rPr lang="en-US" sz="1400" b="1" dirty="0">
                <a:solidFill>
                  <a:srgbClr val="0070C0"/>
                </a:solidFill>
              </a:rPr>
              <a:t>) </a:t>
            </a:r>
            <a:r>
              <a:rPr lang="en-US" sz="1400" dirty="0"/>
              <a:t>focuses on components and subsystems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Process (</a:t>
            </a:r>
            <a:r>
              <a:rPr lang="en-US" sz="1400" b="1" u="sng" dirty="0">
                <a:solidFill>
                  <a:srgbClr val="0070C0"/>
                </a:solidFill>
              </a:rPr>
              <a:t>P</a:t>
            </a:r>
            <a:r>
              <a:rPr lang="en-US" sz="1400" b="1" dirty="0">
                <a:solidFill>
                  <a:srgbClr val="0070C0"/>
                </a:solidFill>
              </a:rPr>
              <a:t>FMEA) </a:t>
            </a:r>
            <a:r>
              <a:rPr lang="en-US" sz="1400" dirty="0"/>
              <a:t>focuses on manufacturing and assembly processes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04DF618-14CE-4479-B90B-CFA555338B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794" y="5897819"/>
            <a:ext cx="3845555" cy="691934"/>
          </a:xfrm>
          <a:prstGeom prst="rect">
            <a:avLst/>
          </a:prstGeom>
        </p:spPr>
      </p:pic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53B3ECA1-7187-4F24-B00E-70C7261B971E}"/>
              </a:ext>
            </a:extLst>
          </p:cNvPr>
          <p:cNvSpPr/>
          <p:nvPr/>
        </p:nvSpPr>
        <p:spPr>
          <a:xfrm>
            <a:off x="3365006" y="2487657"/>
            <a:ext cx="5664694" cy="396658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2" name="Text Box 52">
            <a:extLst>
              <a:ext uri="{FF2B5EF4-FFF2-40B4-BE49-F238E27FC236}">
                <a16:creationId xmlns:a16="http://schemas.microsoft.com/office/drawing/2014/main" id="{F6C03DB9-84DA-470C-BEE2-B816059DD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884315"/>
            <a:ext cx="5600700" cy="292387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0"/>
              </a:spcBef>
              <a:buFontTx/>
              <a:buNone/>
              <a:defRPr/>
            </a:pPr>
            <a:r>
              <a:rPr lang="en-US" sz="1600" b="1" dirty="0">
                <a:solidFill>
                  <a:srgbClr val="000000"/>
                </a:solidFill>
              </a:rPr>
              <a:t>Process</a:t>
            </a:r>
          </a:p>
          <a:p>
            <a:pPr marL="342900" indent="-342900" eaLnBrk="1" hangingPunct="1">
              <a:spcBef>
                <a:spcPct val="0"/>
              </a:spcBef>
              <a:buFont typeface="Symbol" pitchFamily="18" charset="2"/>
              <a:buAutoNum type="arabicPeriod"/>
              <a:defRPr/>
            </a:pPr>
            <a:r>
              <a:rPr lang="en-US" sz="1400" dirty="0">
                <a:solidFill>
                  <a:srgbClr val="000000"/>
                </a:solidFill>
              </a:rPr>
              <a:t>Determine </a:t>
            </a:r>
            <a:r>
              <a:rPr lang="en-US" sz="1400" b="1" dirty="0">
                <a:solidFill>
                  <a:srgbClr val="0070C0"/>
                </a:solidFill>
              </a:rPr>
              <a:t>FMEA type</a:t>
            </a:r>
            <a:r>
              <a:rPr lang="en-US" sz="1400" dirty="0">
                <a:solidFill>
                  <a:srgbClr val="000000"/>
                </a:solidFill>
              </a:rPr>
              <a:t>: </a:t>
            </a:r>
            <a:r>
              <a:rPr lang="en-US" sz="1400" b="1" dirty="0">
                <a:solidFill>
                  <a:srgbClr val="000000"/>
                </a:solidFill>
              </a:rPr>
              <a:t>Defect</a:t>
            </a:r>
            <a:r>
              <a:rPr lang="en-US" sz="1400" dirty="0">
                <a:solidFill>
                  <a:srgbClr val="000000"/>
                </a:solidFill>
              </a:rPr>
              <a:t> (FMEA), </a:t>
            </a:r>
            <a:r>
              <a:rPr lang="en-US" sz="1400" b="1" dirty="0">
                <a:solidFill>
                  <a:srgbClr val="000000"/>
                </a:solidFill>
              </a:rPr>
              <a:t>Design</a:t>
            </a:r>
            <a:r>
              <a:rPr lang="en-US" sz="1400" dirty="0">
                <a:solidFill>
                  <a:srgbClr val="000000"/>
                </a:solidFill>
              </a:rPr>
              <a:t> (</a:t>
            </a:r>
            <a:r>
              <a:rPr lang="en-US" sz="1400" i="1" u="sng" dirty="0">
                <a:solidFill>
                  <a:srgbClr val="000000"/>
                </a:solidFill>
              </a:rPr>
              <a:t>D</a:t>
            </a:r>
            <a:r>
              <a:rPr lang="en-US" sz="1400" dirty="0">
                <a:solidFill>
                  <a:srgbClr val="000000"/>
                </a:solidFill>
              </a:rPr>
              <a:t>FMEA), or </a:t>
            </a:r>
            <a:r>
              <a:rPr lang="en-US" sz="1400" b="1" dirty="0">
                <a:solidFill>
                  <a:srgbClr val="000000"/>
                </a:solidFill>
              </a:rPr>
              <a:t>Process</a:t>
            </a:r>
            <a:r>
              <a:rPr lang="en-US" sz="1400" dirty="0">
                <a:solidFill>
                  <a:srgbClr val="000000"/>
                </a:solidFill>
              </a:rPr>
              <a:t> (</a:t>
            </a:r>
            <a:r>
              <a:rPr lang="en-US" sz="1400" i="1" u="sng" dirty="0">
                <a:solidFill>
                  <a:srgbClr val="000000"/>
                </a:solidFill>
              </a:rPr>
              <a:t>P</a:t>
            </a:r>
            <a:r>
              <a:rPr lang="en-US" sz="1400" dirty="0">
                <a:solidFill>
                  <a:srgbClr val="000000"/>
                </a:solidFill>
              </a:rPr>
              <a:t>FMEA) and obtain appropriate standardized tables</a:t>
            </a:r>
          </a:p>
          <a:p>
            <a:pPr marL="342900" indent="-342900"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en-US" sz="1400" dirty="0">
                <a:solidFill>
                  <a:srgbClr val="000000"/>
                </a:solidFill>
              </a:rPr>
              <a:t>Identify potential failure modes.</a:t>
            </a:r>
          </a:p>
          <a:p>
            <a:pPr marL="342900" indent="-342900"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en-US" sz="1400" dirty="0">
                <a:solidFill>
                  <a:srgbClr val="000000"/>
                </a:solidFill>
              </a:rPr>
              <a:t>For each failure mode, using standardized tables, assess the following on a 1-10 scale:</a:t>
            </a:r>
          </a:p>
          <a:p>
            <a:pPr marL="517525" lvl="2" indent="-166688" eaLnBrk="1" hangingPunct="1">
              <a:spcBef>
                <a:spcPct val="0"/>
              </a:spcBef>
              <a:buFont typeface="Arial" charset="0"/>
              <a:buChar char="•"/>
              <a:defRPr/>
            </a:pPr>
            <a:r>
              <a:rPr lang="en-US" sz="1400" b="1" dirty="0">
                <a:solidFill>
                  <a:srgbClr val="0070C0"/>
                </a:solidFill>
              </a:rPr>
              <a:t>Severity</a:t>
            </a:r>
            <a:r>
              <a:rPr lang="en-US" sz="1400" dirty="0">
                <a:solidFill>
                  <a:srgbClr val="000000"/>
                </a:solidFill>
              </a:rPr>
              <a:t>        rating (how bad it is, if it occurs)</a:t>
            </a:r>
          </a:p>
          <a:p>
            <a:pPr marL="517525" lvl="2" indent="-166688" eaLnBrk="1" hangingPunct="1">
              <a:spcBef>
                <a:spcPct val="0"/>
              </a:spcBef>
              <a:buFont typeface="Arial" charset="0"/>
              <a:buChar char="•"/>
              <a:defRPr/>
            </a:pPr>
            <a:r>
              <a:rPr lang="en-US" sz="1400" b="1" dirty="0">
                <a:solidFill>
                  <a:srgbClr val="0070C0"/>
                </a:solidFill>
              </a:rPr>
              <a:t>Occurrence</a:t>
            </a:r>
            <a:r>
              <a:rPr lang="en-US" sz="1400" dirty="0">
                <a:solidFill>
                  <a:srgbClr val="0070C0"/>
                </a:solidFill>
              </a:rPr>
              <a:t>  </a:t>
            </a:r>
            <a:r>
              <a:rPr lang="en-US" sz="1400" dirty="0">
                <a:solidFill>
                  <a:srgbClr val="000000"/>
                </a:solidFill>
              </a:rPr>
              <a:t>rating (how often it will occur)</a:t>
            </a:r>
          </a:p>
          <a:p>
            <a:pPr marL="517525" lvl="2" indent="-166688" eaLnBrk="1" hangingPunct="1">
              <a:spcBef>
                <a:spcPct val="0"/>
              </a:spcBef>
              <a:buFont typeface="Arial" charset="0"/>
              <a:buChar char="•"/>
              <a:defRPr/>
            </a:pPr>
            <a:r>
              <a:rPr lang="en-US" sz="1400" b="1" dirty="0">
                <a:solidFill>
                  <a:srgbClr val="0070C0"/>
                </a:solidFill>
              </a:rPr>
              <a:t>Detectability</a:t>
            </a:r>
            <a:r>
              <a:rPr lang="en-US" sz="1400" dirty="0">
                <a:solidFill>
                  <a:srgbClr val="000000"/>
                </a:solidFill>
              </a:rPr>
              <a:t> rating (how likely it is to be detected, if it occurs)</a:t>
            </a:r>
          </a:p>
          <a:p>
            <a:pPr marL="342900" indent="-342900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0000"/>
                </a:solidFill>
              </a:rPr>
              <a:t>For each failure mode, multiply the above three numbers (each is between 1 to 10) to obtain a </a:t>
            </a:r>
            <a:r>
              <a:rPr lang="en-US" sz="1400" b="1" dirty="0">
                <a:solidFill>
                  <a:srgbClr val="0070C0"/>
                </a:solidFill>
              </a:rPr>
              <a:t>Risk Priority Number </a:t>
            </a:r>
            <a:r>
              <a:rPr lang="en-US" sz="1400" dirty="0">
                <a:solidFill>
                  <a:srgbClr val="000000"/>
                </a:solidFill>
              </a:rPr>
              <a:t>(RPN)</a:t>
            </a:r>
          </a:p>
          <a:p>
            <a:pPr marL="342900" indent="-342900" eaLnBrk="1" hangingPunct="1">
              <a:spcBef>
                <a:spcPct val="0"/>
              </a:spcBef>
              <a:buFontTx/>
              <a:buAutoNum type="arabicPeriod" startAt="5"/>
              <a:defRPr/>
            </a:pPr>
            <a:r>
              <a:rPr lang="en-US" sz="1400" dirty="0">
                <a:solidFill>
                  <a:srgbClr val="000000"/>
                </a:solidFill>
              </a:rPr>
              <a:t>For the failure modes with the </a:t>
            </a:r>
            <a:r>
              <a:rPr lang="en-US" sz="1400" b="1" dirty="0"/>
              <a:t>highest RPN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0000"/>
                </a:solidFill>
              </a:rPr>
              <a:t>values, determine mitigation strategies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68902EB-C92E-4432-91AC-C985B7FAAC4D}"/>
              </a:ext>
            </a:extLst>
          </p:cNvPr>
          <p:cNvSpPr txBox="1"/>
          <p:nvPr/>
        </p:nvSpPr>
        <p:spPr>
          <a:xfrm>
            <a:off x="5432981" y="1305421"/>
            <a:ext cx="1691182" cy="1323439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n-US" altLang="en-US" sz="1600" dirty="0"/>
              <a:t>Failure Mode Effects and Analysis (FMEA)</a:t>
            </a:r>
            <a:r>
              <a:rPr lang="en-US" sz="1600" dirty="0"/>
              <a:t> Process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646FBA1-ECDD-4009-B362-E13E2BB067B4}"/>
              </a:ext>
            </a:extLst>
          </p:cNvPr>
          <p:cNvSpPr txBox="1"/>
          <p:nvPr/>
        </p:nvSpPr>
        <p:spPr>
          <a:xfrm>
            <a:off x="7145332" y="2036691"/>
            <a:ext cx="1449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Risk reduction strategies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21C1C33-CA15-4CA0-A4BD-72693F864E0E}"/>
              </a:ext>
            </a:extLst>
          </p:cNvPr>
          <p:cNvSpPr txBox="1"/>
          <p:nvPr/>
        </p:nvSpPr>
        <p:spPr>
          <a:xfrm>
            <a:off x="3527444" y="1425242"/>
            <a:ext cx="18387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System to be analyzed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883A5F-8926-ABF6-0993-58596F290F5E}"/>
              </a:ext>
            </a:extLst>
          </p:cNvPr>
          <p:cNvSpPr txBox="1"/>
          <p:nvPr/>
        </p:nvSpPr>
        <p:spPr>
          <a:xfrm>
            <a:off x="7130107" y="1479009"/>
            <a:ext cx="1449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Prioritized list of failure modes</a:t>
            </a:r>
          </a:p>
        </p:txBody>
      </p:sp>
      <p:cxnSp>
        <p:nvCxnSpPr>
          <p:cNvPr id="3" name="Straight Arrow Connector 47">
            <a:extLst>
              <a:ext uri="{FF2B5EF4-FFF2-40B4-BE49-F238E27FC236}">
                <a16:creationId xmlns:a16="http://schemas.microsoft.com/office/drawing/2014/main" id="{AD17DE8E-727D-01DD-EB05-00BCB855D7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124163" y="2526357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Straight Arrow Connector 47">
            <a:extLst>
              <a:ext uri="{FF2B5EF4-FFF2-40B4-BE49-F238E27FC236}">
                <a16:creationId xmlns:a16="http://schemas.microsoft.com/office/drawing/2014/main" id="{5FAEC872-D2D5-1B5B-6062-7C1F9DC45A3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124162" y="1944679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Straight Arrow Connector 47">
            <a:extLst>
              <a:ext uri="{FF2B5EF4-FFF2-40B4-BE49-F238E27FC236}">
                <a16:creationId xmlns:a16="http://schemas.microsoft.com/office/drawing/2014/main" id="{A9221644-B497-D4EA-58D5-F4E2B33E1A9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49200" y="1709842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Straight Arrow Connector 47">
            <a:extLst>
              <a:ext uri="{FF2B5EF4-FFF2-40B4-BE49-F238E27FC236}">
                <a16:creationId xmlns:a16="http://schemas.microsoft.com/office/drawing/2014/main" id="{89D176EC-4C4E-CE0F-B0F7-16B5B106190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61406" y="2104099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Arrow Connector 47">
            <a:extLst>
              <a:ext uri="{FF2B5EF4-FFF2-40B4-BE49-F238E27FC236}">
                <a16:creationId xmlns:a16="http://schemas.microsoft.com/office/drawing/2014/main" id="{B94411AD-345C-E8AA-A002-3C2E662593C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61406" y="2498356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3542FCE-6ECD-0224-C6CA-5D996F7824D3}"/>
              </a:ext>
            </a:extLst>
          </p:cNvPr>
          <p:cNvSpPr txBox="1"/>
          <p:nvPr/>
        </p:nvSpPr>
        <p:spPr>
          <a:xfrm>
            <a:off x="3682520" y="2220233"/>
            <a:ext cx="16837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Planning Documents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7AB389-0998-C022-0A47-EB93E3F883AE}"/>
              </a:ext>
            </a:extLst>
          </p:cNvPr>
          <p:cNvSpPr txBox="1"/>
          <p:nvPr/>
        </p:nvSpPr>
        <p:spPr>
          <a:xfrm>
            <a:off x="3911606" y="1807826"/>
            <a:ext cx="14546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Process owners</a:t>
            </a:r>
          </a:p>
        </p:txBody>
      </p:sp>
    </p:spTree>
    <p:extLst>
      <p:ext uri="{BB962C8B-B14F-4D97-AF65-F5344CB8AC3E}">
        <p14:creationId xmlns:p14="http://schemas.microsoft.com/office/powerpoint/2010/main" val="598532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8254E-9F58-C4B1-1A82-54FDB0824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107CB94-794B-9ABB-4B5C-38E5B01D3E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50" y="1239915"/>
            <a:ext cx="8348400" cy="1371600"/>
          </a:xfrm>
          <a:prstGeom prst="rect">
            <a:avLst/>
          </a:prstGeom>
        </p:spPr>
      </p:pic>
      <p:sp>
        <p:nvSpPr>
          <p:cNvPr id="5126" name="Line 6">
            <a:extLst>
              <a:ext uri="{FF2B5EF4-FFF2-40B4-BE49-F238E27FC236}">
                <a16:creationId xmlns:a16="http://schemas.microsoft.com/office/drawing/2014/main" id="{9341E531-C197-D5C4-ED10-9B91E80B472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2543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>
            <a:extLst>
              <a:ext uri="{FF2B5EF4-FFF2-40B4-BE49-F238E27FC236}">
                <a16:creationId xmlns:a16="http://schemas.microsoft.com/office/drawing/2014/main" id="{9F0FB70D-9E36-B31D-EA83-D2FC2A308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336" y="76200"/>
            <a:ext cx="84089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000000"/>
                </a:solidFill>
              </a:rPr>
              <a:t>FMEA </a:t>
            </a:r>
            <a:r>
              <a:rPr lang="en-US" sz="2800" b="1" dirty="0"/>
              <a:t>– Example – Giving a presentation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9C596B-CD71-125B-0C92-DFB630893D22}"/>
              </a:ext>
            </a:extLst>
          </p:cNvPr>
          <p:cNvSpPr txBox="1"/>
          <p:nvPr/>
        </p:nvSpPr>
        <p:spPr>
          <a:xfrm>
            <a:off x="2706875" y="599420"/>
            <a:ext cx="3413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/>
              <a:t>For simplicity, instead of using values 1 to 10 for {</a:t>
            </a:r>
            <a:r>
              <a:rPr lang="en-US" sz="1200" i="1" dirty="0" err="1"/>
              <a:t>S,O,D</a:t>
            </a:r>
            <a:r>
              <a:rPr lang="en-US" sz="1200" i="1" dirty="0"/>
              <a:t>}, use the values {1,3,9}}.</a:t>
            </a:r>
          </a:p>
          <a:p>
            <a:pPr algn="ctr"/>
            <a:r>
              <a:rPr lang="en-US" sz="1200" i="1" dirty="0"/>
              <a:t> The numbers in the grid match the words used.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36625A-D0BD-7E4D-CBF8-3F206A565D90}"/>
              </a:ext>
            </a:extLst>
          </p:cNvPr>
          <p:cNvSpPr txBox="1"/>
          <p:nvPr/>
        </p:nvSpPr>
        <p:spPr>
          <a:xfrm>
            <a:off x="6732382" y="693391"/>
            <a:ext cx="2333003" cy="523220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/>
            </a:lvl1pPr>
          </a:lstStyle>
          <a:p>
            <a:r>
              <a:rPr lang="en-US" sz="1400" dirty="0"/>
              <a:t>RPN value is the product of the S, O, D values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A7408C7-1CEA-D24C-F0A8-F820D9BED858}"/>
              </a:ext>
            </a:extLst>
          </p:cNvPr>
          <p:cNvSpPr/>
          <p:nvPr/>
        </p:nvSpPr>
        <p:spPr>
          <a:xfrm>
            <a:off x="6934950" y="2146910"/>
            <a:ext cx="840899" cy="317217"/>
          </a:xfrm>
          <a:prstGeom prst="ellipse">
            <a:avLst/>
          </a:prstGeom>
          <a:solidFill>
            <a:srgbClr val="FFFFCC"/>
          </a:solidFill>
          <a:ln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F0A23B1-6D3F-2717-CCC8-8434088CAE6A}"/>
              </a:ext>
            </a:extLst>
          </p:cNvPr>
          <p:cNvSpPr txBox="1"/>
          <p:nvPr/>
        </p:nvSpPr>
        <p:spPr>
          <a:xfrm>
            <a:off x="6799490" y="2073766"/>
            <a:ext cx="1966950" cy="4572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>
              <a:spcBef>
                <a:spcPts val="0"/>
              </a:spcBef>
              <a:buNone/>
              <a:defRPr sz="1400" b="1">
                <a:solidFill>
                  <a:srgbClr val="0070C0"/>
                </a:solidFill>
              </a:defRPr>
            </a:lvl1pPr>
          </a:lstStyle>
          <a:p>
            <a:r>
              <a:rPr lang="en-US" sz="1200" b="0" dirty="0">
                <a:solidFill>
                  <a:schemeClr val="tx1"/>
                </a:solidFill>
              </a:rPr>
              <a:t>Low RPN values do not need mitigation strategies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32CCC59-0491-FEF4-7103-796EF522B6C6}"/>
              </a:ext>
            </a:extLst>
          </p:cNvPr>
          <p:cNvSpPr txBox="1"/>
          <p:nvPr/>
        </p:nvSpPr>
        <p:spPr>
          <a:xfrm>
            <a:off x="342537" y="932675"/>
            <a:ext cx="23968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List of failure modes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CC8A2C-D9D8-AF4C-1434-E03B10F3808A}"/>
              </a:ext>
            </a:extLst>
          </p:cNvPr>
          <p:cNvSpPr txBox="1"/>
          <p:nvPr/>
        </p:nvSpPr>
        <p:spPr>
          <a:xfrm>
            <a:off x="1632923" y="2828745"/>
            <a:ext cx="4017682" cy="523220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High severity       – which is bad    – gets a 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High detectability – which is good – gets a 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43297A-060C-2273-874F-CE70FE8F18B9}"/>
              </a:ext>
            </a:extLst>
          </p:cNvPr>
          <p:cNvSpPr/>
          <p:nvPr/>
        </p:nvSpPr>
        <p:spPr>
          <a:xfrm>
            <a:off x="2801437" y="1223437"/>
            <a:ext cx="2772446" cy="1371600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0676BDD-3543-661D-E0EC-6CE0243AEC32}"/>
              </a:ext>
            </a:extLst>
          </p:cNvPr>
          <p:cNvSpPr txBox="1"/>
          <p:nvPr/>
        </p:nvSpPr>
        <p:spPr>
          <a:xfrm>
            <a:off x="1" y="3420146"/>
            <a:ext cx="9143999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Automobile Industry Action Group (</a:t>
            </a:r>
            <a:r>
              <a:rPr lang="en-US" sz="1400" dirty="0" err="1"/>
              <a:t>AIAG</a:t>
            </a:r>
            <a:r>
              <a:rPr lang="en-US" sz="1400" dirty="0"/>
              <a:t>) created the following standards for the North American auto industry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0061D590-5382-540A-D588-25945AAAC7D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62" b="46664"/>
          <a:stretch/>
        </p:blipFill>
        <p:spPr>
          <a:xfrm>
            <a:off x="163447" y="4076006"/>
            <a:ext cx="4984628" cy="2072525"/>
          </a:xfrm>
          <a:prstGeom prst="rect">
            <a:avLst/>
          </a:prstGeom>
          <a:ln w="28575">
            <a:solidFill>
              <a:srgbClr val="0099FF"/>
            </a:solidFill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6B5AAA8-A0BE-F438-7F0E-762E987ACD9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122" t="128" r="2373" b="51400"/>
          <a:stretch/>
        </p:blipFill>
        <p:spPr>
          <a:xfrm>
            <a:off x="2999935" y="4813678"/>
            <a:ext cx="4145200" cy="1742784"/>
          </a:xfrm>
          <a:prstGeom prst="rect">
            <a:avLst/>
          </a:prstGeom>
          <a:ln w="28575">
            <a:solidFill>
              <a:srgbClr val="0099FF"/>
            </a:solidFill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5CC83571-E9DB-B518-7508-C43523C3220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260" t="2383" r="1497" b="74020"/>
          <a:stretch/>
        </p:blipFill>
        <p:spPr>
          <a:xfrm>
            <a:off x="5194583" y="5770474"/>
            <a:ext cx="3832397" cy="929978"/>
          </a:xfrm>
          <a:prstGeom prst="rect">
            <a:avLst/>
          </a:prstGeom>
          <a:ln w="28575">
            <a:solidFill>
              <a:srgbClr val="0099FF"/>
            </a:solidFill>
          </a:ln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41BCA318-D81F-21B0-BBB9-48D3681091E3}"/>
              </a:ext>
            </a:extLst>
          </p:cNvPr>
          <p:cNvSpPr txBox="1"/>
          <p:nvPr/>
        </p:nvSpPr>
        <p:spPr>
          <a:xfrm>
            <a:off x="162335" y="3703699"/>
            <a:ext cx="498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800" b="1" dirty="0">
                <a:solidFill>
                  <a:srgbClr val="0070C0"/>
                </a:solidFill>
              </a:rPr>
              <a:t>Severity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893E694-907D-D15A-14F4-C00230D72E89}"/>
              </a:ext>
            </a:extLst>
          </p:cNvPr>
          <p:cNvSpPr txBox="1"/>
          <p:nvPr/>
        </p:nvSpPr>
        <p:spPr>
          <a:xfrm>
            <a:off x="7145134" y="5393519"/>
            <a:ext cx="1881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800" b="1" dirty="0">
                <a:solidFill>
                  <a:srgbClr val="0070C0"/>
                </a:solidFill>
              </a:rPr>
              <a:t>Detectability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A25E918-C7B7-6685-1EC0-FAC191580E6E}"/>
              </a:ext>
            </a:extLst>
          </p:cNvPr>
          <p:cNvSpPr txBox="1"/>
          <p:nvPr/>
        </p:nvSpPr>
        <p:spPr>
          <a:xfrm>
            <a:off x="5148075" y="4142144"/>
            <a:ext cx="19970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800" b="1" dirty="0">
                <a:solidFill>
                  <a:srgbClr val="0070C0"/>
                </a:solidFill>
              </a:rPr>
              <a:t>Likelihood / Occurrence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7E07493-E339-9030-31F0-CEEEB382B788}"/>
              </a:ext>
            </a:extLst>
          </p:cNvPr>
          <p:cNvSpPr/>
          <p:nvPr/>
        </p:nvSpPr>
        <p:spPr>
          <a:xfrm>
            <a:off x="6317270" y="1211390"/>
            <a:ext cx="482220" cy="1371600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endParaRPr lang="en-US" sz="1200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BFF687D3-AB9B-828F-FE78-280B871B0B8B}"/>
              </a:ext>
            </a:extLst>
          </p:cNvPr>
          <p:cNvCxnSpPr>
            <a:cxnSpLocks/>
            <a:stCxn id="3" idx="1"/>
          </p:cNvCxnSpPr>
          <p:nvPr/>
        </p:nvCxnSpPr>
        <p:spPr>
          <a:xfrm rot="10800000" flipV="1">
            <a:off x="6495084" y="955000"/>
            <a:ext cx="237298" cy="268437"/>
          </a:xfrm>
          <a:prstGeom prst="bentConnector2">
            <a:avLst/>
          </a:prstGeom>
          <a:noFill/>
          <a:ln w="38100">
            <a:solidFill>
              <a:srgbClr val="00B050"/>
            </a:solidFill>
            <a:prstDash val="dash"/>
          </a:ln>
        </p:spPr>
      </p:cxnSp>
      <p:sp>
        <p:nvSpPr>
          <p:cNvPr id="6" name="Arrow: Bent-Up 5">
            <a:extLst>
              <a:ext uri="{FF2B5EF4-FFF2-40B4-BE49-F238E27FC236}">
                <a16:creationId xmlns:a16="http://schemas.microsoft.com/office/drawing/2014/main" id="{759F9685-94D3-FC7F-1939-1166230FEDED}"/>
              </a:ext>
            </a:extLst>
          </p:cNvPr>
          <p:cNvSpPr/>
          <p:nvPr/>
        </p:nvSpPr>
        <p:spPr>
          <a:xfrm>
            <a:off x="5650605" y="2660900"/>
            <a:ext cx="457595" cy="590380"/>
          </a:xfrm>
          <a:prstGeom prst="bentUpArrow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07490D-D7A5-91A8-448F-F62E895A6F7F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2022-2025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383395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rgbClr val="000000"/>
                </a:solidFill>
              </a:rPr>
              <a:t>FMEA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2893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For a given process, FMEA uses a weighted decision matrix to identify the highest risk issues.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risks – and there can be hundreds – are prioritized so that only the most important ones need to be addressed.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Three values are determined that characterize each risk; they are multiplied together to obtain the RPN. The RPN values are then ordered, largest to smallest.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After risks are identified and prioritized, they can be managed. See the 6in6 presentation on “</a:t>
            </a:r>
            <a:r>
              <a:rPr lang="en-US" altLang="en-US" sz="1400" dirty="0"/>
              <a:t>Risk Analysis &amp; Management.”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This example is for someone giving a presentation. The FMEA analysis is addressing “What can go wrong?”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It is critical to recognize that Severity and Occurrence have a reversed sense from Detection. A large Detectability is good (so the value is 1, say</a:t>
            </a:r>
            <a:r>
              <a:rPr lang="en-US" sz="1400"/>
              <a:t>) while </a:t>
            </a:r>
            <a:r>
              <a:rPr lang="en-US" sz="1400" dirty="0"/>
              <a:t>a large Severity of Occurrence is bad (so the value is 9, say).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Different industry groups have determined appropriate {S, O, D} value for their industry.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For the </a:t>
            </a:r>
            <a:r>
              <a:rPr lang="en-US" sz="1400" dirty="0" err="1"/>
              <a:t>AIAG</a:t>
            </a:r>
            <a:r>
              <a:rPr lang="en-US" sz="1400" dirty="0"/>
              <a:t> (Automobile Industry Action Group), the “Occurrence</a:t>
            </a:r>
            <a:r>
              <a:rPr lang="en-US" sz="1400" b="1" dirty="0">
                <a:solidFill>
                  <a:srgbClr val="0070C0"/>
                </a:solidFill>
              </a:rPr>
              <a:t>”</a:t>
            </a:r>
            <a:r>
              <a:rPr lang="en-US" sz="1400" dirty="0"/>
              <a:t> value is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10 if it happens more than half the time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4 if it occurs 1 time in 2,000 potential occurrences.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Risks with low RPN values may not need to be mitigated.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mitigations identified should be implemented </a:t>
            </a:r>
            <a:r>
              <a:rPr lang="en-US" sz="1400" i="1" dirty="0"/>
              <a:t>before</a:t>
            </a:r>
            <a:r>
              <a:rPr lang="en-US" sz="1400" dirty="0"/>
              <a:t> the process is rolled out.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961C49-3527-DF2E-CB1D-23988611138D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2022-2025 Dan Zwillinger. All rights reserved.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A88959-DFC7-19E2-90D4-121734BEE4A2}"/>
              </a:ext>
            </a:extLst>
          </p:cNvPr>
          <p:cNvSpPr txBox="1"/>
          <p:nvPr/>
        </p:nvSpPr>
        <p:spPr>
          <a:xfrm>
            <a:off x="4762500" y="5765176"/>
            <a:ext cx="4114800" cy="10810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additional information</a:t>
            </a:r>
          </a:p>
          <a:p>
            <a:pPr marL="171450" indent="-1714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050" dirty="0"/>
              <a:t>https://www.6sigma.us/fmea/all-about-failure-mode-and-effects-analysis/</a:t>
            </a:r>
          </a:p>
          <a:p>
            <a:pPr marL="171450" indent="-1714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050" dirty="0"/>
              <a:t>https://www.sixsigma-institute.org</a:t>
            </a:r>
            <a:r>
              <a:rPr lang="en-US" sz="1100" dirty="0"/>
              <a:t>/Six_Sigma_DMAIC_Process_Improve_Phase_Failure_Mode_Effect_Analysis_FMEA.php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676</Words>
  <Application>Microsoft Office PowerPoint</Application>
  <PresentationFormat>On-screen Show (4:3)</PresentationFormat>
  <Paragraphs>65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Symbol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2022-06-18T03:06:57Z</dcterms:created>
  <dcterms:modified xsi:type="dcterms:W3CDTF">2025-01-03T20:10:25Z</dcterms:modified>
</cp:coreProperties>
</file>