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72" r:id="rId2"/>
    <p:sldId id="1273" r:id="rId3"/>
    <p:sldId id="1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7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177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314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0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5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3858261" y="2111333"/>
            <a:ext cx="5120640" cy="664540"/>
          </a:xfrm>
          <a:prstGeom prst="triangle">
            <a:avLst>
              <a:gd name="adj" fmla="val 5530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Enterprise Architecture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3" y="74613"/>
            <a:ext cx="20240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fully describe a project?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8260" y="2529095"/>
            <a:ext cx="5120640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Select an Enterprise Architecture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Decide on which elements in the EA to create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A minimal list of </a:t>
            </a:r>
            <a:r>
              <a:rPr lang="en-US" sz="1600" dirty="0" err="1">
                <a:latin typeface="Arial" charset="0"/>
              </a:rPr>
              <a:t>DoDAF</a:t>
            </a:r>
            <a:r>
              <a:rPr lang="en-US" sz="1600" dirty="0">
                <a:latin typeface="Arial" charset="0"/>
              </a:rPr>
              <a:t> artifacts could include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dirty="0"/>
              <a:t>AV-1 : Overview and Summary Information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dirty="0"/>
              <a:t>AV-2 : Integrated Dictionary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dirty="0"/>
              <a:t>OV-1 : High Level Operational Concept Graphic – </a:t>
            </a:r>
            <a:r>
              <a:rPr lang="en-US" sz="1400" b="1" dirty="0"/>
              <a:t>most common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dirty="0"/>
              <a:t>OV-2 : Operational Node Connectivity Description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dirty="0"/>
              <a:t>OV-3 : Operational Informational Exchange Matrix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dirty="0"/>
              <a:t>OV-5 : Operational Activity Model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dirty="0" err="1"/>
              <a:t>StdV</a:t>
            </a:r>
            <a:r>
              <a:rPr lang="en-US" sz="1200" dirty="0"/>
              <a:t>-1 Standards Profile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dirty="0"/>
              <a:t>SV-1 : System Interface Description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dirty="0">
                <a:latin typeface="Arial" charset="0"/>
              </a:rPr>
              <a:t>Create the artifacts and review with stakeholders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5762" y="1379537"/>
            <a:ext cx="21351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/>
              <a:t>Enterprise Architecture</a:t>
            </a:r>
          </a:p>
          <a:p>
            <a:pPr algn="ctr"/>
            <a:r>
              <a:rPr lang="en-US" altLang="en-US" sz="2000" b="1" dirty="0"/>
              <a:t>Process    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0372" y="2040185"/>
            <a:ext cx="128016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1300691"/>
            <a:ext cx="158490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Project concept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Subject matter experts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87006" y="2040979"/>
            <a:ext cx="1488151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3151" y="1300691"/>
            <a:ext cx="15509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Project details at all levels for all customers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2022-2023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3293209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16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Enterprise Architecture</a:t>
            </a:r>
            <a:r>
              <a:rPr lang="en-US" sz="16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(EA) shows project details, from business understanding to enterprise deployment.</a:t>
            </a:r>
          </a:p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An EA’s artifacts includes models, documents, and specifications.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Example EAs include </a:t>
            </a:r>
            <a:r>
              <a:rPr 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DoDAF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(52 artifacts in 8 categories) the  Zachman Framework (36 artifacts), and </a:t>
            </a:r>
            <a:r>
              <a:rPr 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TOGAF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Usually, only a subset of an EA’s artifacts are created.</a:t>
            </a:r>
          </a:p>
        </p:txBody>
      </p:sp>
      <p:sp>
        <p:nvSpPr>
          <p:cNvPr id="3091" name="Slide Number Placeholder 3">
            <a:extLst>
              <a:ext uri="{FF2B5EF4-FFF2-40B4-BE49-F238E27FC236}">
                <a16:creationId xmlns:a16="http://schemas.microsoft.com/office/drawing/2014/main" id="{EBEB6A3C-90FC-4EB2-5A2F-2F162137D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5438" y="6589713"/>
            <a:ext cx="5000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5EB8E83-CBE9-4927-B82F-8A7DCF97188E}" type="slidenum">
              <a:rPr lang="en-US" altLang="en-US" sz="1400"/>
              <a:pPr algn="r" eaLnBrk="1" hangingPunct="1"/>
              <a:t>1</a:t>
            </a:fld>
            <a:endParaRPr lang="en-US" altLang="en-US" sz="1400"/>
          </a:p>
        </p:txBody>
      </p:sp>
      <p:sp>
        <p:nvSpPr>
          <p:cNvPr id="4" name="Text Box 44">
            <a:extLst>
              <a:ext uri="{FF2B5EF4-FFF2-40B4-BE49-F238E27FC236}">
                <a16:creationId xmlns:a16="http://schemas.microsoft.com/office/drawing/2014/main" id="{FF3627A6-3046-2CBE-3B8C-4C9E7A458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4BAC5B-E4B4-09EC-96FE-4115EB9B3694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0DFAD6-E0C7-C936-B29D-20CB76AB2ED1}"/>
              </a:ext>
            </a:extLst>
          </p:cNvPr>
          <p:cNvSpPr txBox="1"/>
          <p:nvPr/>
        </p:nvSpPr>
        <p:spPr>
          <a:xfrm>
            <a:off x="127000" y="4607318"/>
            <a:ext cx="3291840" cy="193899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600" b="0">
                <a:latin typeface="Arial" charset="0"/>
              </a:defRPr>
            </a:lvl1pPr>
            <a:lvl2pPr marL="742950" lvl="1" indent="-285750">
              <a:buFont typeface="Arial" panose="020B0604020202020204" pitchFamily="34" charset="0"/>
              <a:buChar char="•"/>
              <a:defRPr sz="1600">
                <a:latin typeface="Arial" charset="0"/>
              </a:defRPr>
            </a:lvl2pPr>
          </a:lstStyle>
          <a:p>
            <a:r>
              <a:rPr lang="en-US" sz="1200" b="1" dirty="0" err="1"/>
              <a:t>DoDAF</a:t>
            </a:r>
            <a:r>
              <a:rPr lang="en-US" sz="1200" dirty="0"/>
              <a:t> (Department of Defense </a:t>
            </a:r>
            <a:r>
              <a:rPr lang="en-US" altLang="en-US" sz="1200" dirty="0"/>
              <a:t>Architectural</a:t>
            </a:r>
            <a:r>
              <a:rPr lang="en-US" sz="1200" dirty="0"/>
              <a:t> Framework) has 8 categories of elements: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All Viewpoint (AV)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Capability Viewpoint (CV)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Data and Information Viewpoint (DIV)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Operational Viewpoint (OV)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Project Viewpoint (PV)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Services Viewpoint (</a:t>
            </a:r>
            <a:r>
              <a:rPr lang="en-US" sz="1200" dirty="0" err="1"/>
              <a:t>SvcV</a:t>
            </a:r>
            <a:r>
              <a:rPr lang="en-US" sz="1200" dirty="0"/>
              <a:t>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Standards Viewpoint (</a:t>
            </a:r>
            <a:r>
              <a:rPr lang="en-US" sz="1200" dirty="0" err="1"/>
              <a:t>StdV</a:t>
            </a:r>
            <a:r>
              <a:rPr lang="en-US" sz="1200" dirty="0"/>
              <a:t>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Systems Viewpoint (SV)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65F433-A480-C7A8-AE49-74C3DD28B464}"/>
              </a:ext>
            </a:extLst>
          </p:cNvPr>
          <p:cNvSpPr txBox="1"/>
          <p:nvPr/>
        </p:nvSpPr>
        <p:spPr>
          <a:xfrm>
            <a:off x="3544212" y="5261585"/>
            <a:ext cx="5486400" cy="82296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200" b="1">
                <a:latin typeface="Arial" charset="0"/>
              </a:defRPr>
            </a:lvl1pPr>
            <a:lvl2pPr marL="742950" lvl="1" indent="-285750">
              <a:buFont typeface="Arial" panose="020B0604020202020204" pitchFamily="34" charset="0"/>
              <a:buChar char="•"/>
              <a:defRPr sz="1600">
                <a:latin typeface="Arial" charset="0"/>
              </a:defRPr>
            </a:lvl2pPr>
          </a:lstStyle>
          <a:p>
            <a:r>
              <a:rPr lang="en-US" b="0" dirty="0"/>
              <a:t>The </a:t>
            </a:r>
            <a:r>
              <a:rPr lang="en-US" dirty="0"/>
              <a:t>Zachman Framework </a:t>
            </a:r>
            <a:r>
              <a:rPr lang="en-US" b="0" dirty="0"/>
              <a:t>has (example instantiations shown below)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6 descriptive areas</a:t>
            </a:r>
            <a:r>
              <a:rPr lang="en-US" b="0" dirty="0"/>
              <a:t>: data, function, network, people, time, motivation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6 perspectives</a:t>
            </a:r>
            <a:r>
              <a:rPr lang="en-US" b="0" dirty="0"/>
              <a:t>: planner, owner, designer, builder, subcontractor, enterprise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The 36 </a:t>
            </a:r>
            <a:r>
              <a:rPr lang="en-US" sz="1200" b="0" dirty="0"/>
              <a:t>elements</a:t>
            </a:r>
            <a:r>
              <a:rPr lang="en-US" b="0" dirty="0"/>
              <a:t> are arranged in a 6-by-6 grid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B6132A-2576-FC5E-86F2-0B2EA4F96298}"/>
              </a:ext>
            </a:extLst>
          </p:cNvPr>
          <p:cNvSpPr txBox="1"/>
          <p:nvPr/>
        </p:nvSpPr>
        <p:spPr>
          <a:xfrm>
            <a:off x="3544212" y="6081991"/>
            <a:ext cx="4636227" cy="46166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200" b="1">
                <a:latin typeface="Arial" charset="0"/>
              </a:defRPr>
            </a:lvl1pPr>
            <a:lvl2pPr marL="742950" lvl="1" indent="-285750">
              <a:buFont typeface="Arial" panose="020B0604020202020204" pitchFamily="34" charset="0"/>
              <a:buChar char="•"/>
              <a:defRPr sz="1600">
                <a:latin typeface="Arial" charset="0"/>
              </a:defRPr>
            </a:lvl2pPr>
          </a:lstStyle>
          <a:p>
            <a:r>
              <a:rPr lang="en-US" dirty="0" err="1"/>
              <a:t>TOGAF</a:t>
            </a:r>
            <a:r>
              <a:rPr lang="en-US" dirty="0"/>
              <a:t>  </a:t>
            </a:r>
            <a:r>
              <a:rPr lang="en-US" b="0" dirty="0"/>
              <a:t>(The Open Group Architecture Framework) uses 4 architecture domains: Applications, Business, Data, and Technical</a:t>
            </a:r>
          </a:p>
        </p:txBody>
      </p:sp>
    </p:spTree>
    <p:extLst>
      <p:ext uri="{BB962C8B-B14F-4D97-AF65-F5344CB8AC3E}">
        <p14:creationId xmlns:p14="http://schemas.microsoft.com/office/powerpoint/2010/main" val="3337473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Enterprise Architecture – Example – Phone App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2022-2023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161924" y="654103"/>
            <a:ext cx="882015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</a:rPr>
              <a:t>Consider creating a phone application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Use the Zachman framework to show all needed artifacts.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The 6 perspectives (rows) can be interpreted in several different ways; three are shown.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For example: “Objective /Scope” / “Contextual layer” / “Role: Planner”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Arial" charset="0"/>
              </a:rPr>
              <a:t>The cells in the 6-by-6 grid below contain only some of the items that would be in that cell.</a:t>
            </a:r>
          </a:p>
        </p:txBody>
      </p:sp>
      <p:sp>
        <p:nvSpPr>
          <p:cNvPr id="5155" name="Slide Number Placeholder 3">
            <a:extLst>
              <a:ext uri="{FF2B5EF4-FFF2-40B4-BE49-F238E27FC236}">
                <a16:creationId xmlns:a16="http://schemas.microsoft.com/office/drawing/2014/main" id="{A8F044FD-ECD7-615C-1049-3BCFD868B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5438" y="6589713"/>
            <a:ext cx="5000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72B03AE-6B21-4DB4-9544-4F8AEA07A0C4}" type="slidenum">
              <a:rPr lang="en-US" altLang="en-US" sz="1400"/>
              <a:pPr algn="r" eaLnBrk="1" hangingPunct="1"/>
              <a:t>2</a:t>
            </a:fld>
            <a:endParaRPr lang="en-US" altLang="en-US" sz="1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950A5E-84EE-221E-A383-9C4A47D7769B}"/>
              </a:ext>
            </a:extLst>
          </p:cNvPr>
          <p:cNvSpPr txBox="1"/>
          <p:nvPr/>
        </p:nvSpPr>
        <p:spPr>
          <a:xfrm>
            <a:off x="2220686" y="2084170"/>
            <a:ext cx="65684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6 descriptive areas – can be in any order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A1B7D98-F699-182C-73E2-C4AFB7C86E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154" y="2440719"/>
            <a:ext cx="8321040" cy="40088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E584B81-936E-438A-3698-E4BA2A573255}"/>
              </a:ext>
            </a:extLst>
          </p:cNvPr>
          <p:cNvSpPr txBox="1"/>
          <p:nvPr/>
        </p:nvSpPr>
        <p:spPr>
          <a:xfrm>
            <a:off x="399735" y="2006117"/>
            <a:ext cx="1942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</a:rPr>
              <a:t>6 perspectives – must be in this top down order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595279-394A-8E4E-81BC-DDEDB5DCB677}"/>
              </a:ext>
            </a:extLst>
          </p:cNvPr>
          <p:cNvSpPr txBox="1"/>
          <p:nvPr/>
        </p:nvSpPr>
        <p:spPr>
          <a:xfrm>
            <a:off x="183785" y="2837114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D09C3D-1B79-7B94-ACA7-25DA68A505FC}"/>
              </a:ext>
            </a:extLst>
          </p:cNvPr>
          <p:cNvSpPr txBox="1"/>
          <p:nvPr/>
        </p:nvSpPr>
        <p:spPr>
          <a:xfrm>
            <a:off x="183785" y="3424498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4B9BB0-D2D1-398B-8A23-5592D715A6C3}"/>
              </a:ext>
            </a:extLst>
          </p:cNvPr>
          <p:cNvSpPr txBox="1"/>
          <p:nvPr/>
        </p:nvSpPr>
        <p:spPr>
          <a:xfrm>
            <a:off x="183785" y="4035947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(3)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13C943-6E46-FBA9-565B-3D1C70749769}"/>
              </a:ext>
            </a:extLst>
          </p:cNvPr>
          <p:cNvSpPr txBox="1"/>
          <p:nvPr/>
        </p:nvSpPr>
        <p:spPr>
          <a:xfrm>
            <a:off x="183785" y="4727701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(4)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9FB307-2B5D-6803-4B71-89A0B724123D}"/>
              </a:ext>
            </a:extLst>
          </p:cNvPr>
          <p:cNvSpPr txBox="1"/>
          <p:nvPr/>
        </p:nvSpPr>
        <p:spPr>
          <a:xfrm>
            <a:off x="183785" y="5401518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(5)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F8DDC5-80DC-220A-2CF2-6F1C5E59C4FA}"/>
              </a:ext>
            </a:extLst>
          </p:cNvPr>
          <p:cNvSpPr txBox="1"/>
          <p:nvPr/>
        </p:nvSpPr>
        <p:spPr>
          <a:xfrm>
            <a:off x="183785" y="6018943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(6)</a:t>
            </a:r>
          </a:p>
        </p:txBody>
      </p:sp>
    </p:spTree>
    <p:extLst>
      <p:ext uri="{BB962C8B-B14F-4D97-AF65-F5344CB8AC3E}">
        <p14:creationId xmlns:p14="http://schemas.microsoft.com/office/powerpoint/2010/main" val="932616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Enterprise Architecture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 architecture framework is a capability for developing a range of different architectures.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It should support multiple perspectives (for the different stakeholders), and provide a set of tools and a common vocabulary.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It is critical that the different stakeholders agree on the final creation.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When changes (e.g., organization’s vision) occur, updating the architectural artifacts is facilitated by showing each artifact’s context.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initial Zachman framework was created by John Zachman in 1987.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Zachman Framework concept is that the same thing/project can be described in different ways for different purposes and for different stakeholders.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rows show different perspectives/views.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rows are NOT a syste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decomposition, and do NOT just show increasing detail.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Zachman Framework is an “ontology” or “schema” supporting the organization of architect artifacts (e.g., documents, models, and specification).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Rules for the 6-by-6 grid include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Columns have no order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basic model of each column is unique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Each row presents a distinct view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Each cell is unique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All the cells in one row is a complete description from that </a:t>
            </a: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point of view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2022-2023 Dan Zwillinger. All rights reserved.</a:t>
            </a:r>
          </a:p>
        </p:txBody>
      </p:sp>
      <p:sp>
        <p:nvSpPr>
          <p:cNvPr id="7177" name="Slide Number Placeholder 3">
            <a:extLst>
              <a:ext uri="{FF2B5EF4-FFF2-40B4-BE49-F238E27FC236}">
                <a16:creationId xmlns:a16="http://schemas.microsoft.com/office/drawing/2014/main" id="{D05E69F5-8D86-EB78-404C-58F061F57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5438" y="6589713"/>
            <a:ext cx="5000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D414319-7735-4B64-B0B6-036C19773710}" type="slidenum">
              <a:rPr lang="en-US" altLang="en-US" sz="1400"/>
              <a:pPr algn="r" eaLnBrk="1" hangingPunct="1"/>
              <a:t>3</a:t>
            </a:fld>
            <a:endParaRPr lang="en-US" altLang="en-US" sz="1400"/>
          </a:p>
        </p:txBody>
      </p:sp>
      <p:sp>
        <p:nvSpPr>
          <p:cNvPr id="2" name="Text Box 44">
            <a:extLst>
              <a:ext uri="{FF2B5EF4-FFF2-40B4-BE49-F238E27FC236}">
                <a16:creationId xmlns:a16="http://schemas.microsoft.com/office/drawing/2014/main" id="{FA6691B8-143C-55B9-5567-56B859B4A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950" y="6618288"/>
            <a:ext cx="115929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000" dirty="0">
                <a:solidFill>
                  <a:schemeClr val="bg1">
                    <a:lumMod val="50000"/>
                  </a:schemeClr>
                </a:solidFill>
              </a:rPr>
              <a:t>Updated: 202302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660</Words>
  <Application>Microsoft Office PowerPoint</Application>
  <PresentationFormat>On-screen Show (4:3)</PresentationFormat>
  <Paragraphs>81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35</cp:revision>
  <dcterms:created xsi:type="dcterms:W3CDTF">2022-08-07T10:33:11Z</dcterms:created>
  <dcterms:modified xsi:type="dcterms:W3CDTF">2023-02-04T16:44:36Z</dcterms:modified>
</cp:coreProperties>
</file>