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69" r:id="rId2"/>
    <p:sldId id="1270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CC"/>
    <a:srgbClr val="CCECFF"/>
    <a:srgbClr val="FF0000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5537" autoAdjust="0"/>
  </p:normalViewPr>
  <p:slideViewPr>
    <p:cSldViewPr>
      <p:cViewPr varScale="1">
        <p:scale>
          <a:sx n="81" d="100"/>
          <a:sy n="81" d="100"/>
        </p:scale>
        <p:origin x="62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441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519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6" y="76200"/>
            <a:ext cx="5068329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Design for Manufacturing &amp; Assembly </a:t>
            </a:r>
            <a:r>
              <a:rPr lang="en-US" sz="2800" b="1" dirty="0"/>
              <a:t>(DFMA)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263290" y="132455"/>
            <a:ext cx="239390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make products easy to construct?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994455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746" y="1371600"/>
            <a:ext cx="3709368" cy="18288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1600" b="1" kern="0" dirty="0">
                <a:solidFill>
                  <a:srgbClr val="0070C0"/>
                </a:solidFill>
              </a:rPr>
              <a:t>Design for Assembly (</a:t>
            </a:r>
            <a:r>
              <a:rPr lang="en-US" altLang="en-US" sz="1600" b="1" kern="0" dirty="0" err="1">
                <a:solidFill>
                  <a:srgbClr val="0070C0"/>
                </a:solidFill>
              </a:rPr>
              <a:t>DFA</a:t>
            </a:r>
            <a:r>
              <a:rPr lang="en-US" altLang="en-US" sz="1600" b="1" kern="0" dirty="0">
                <a:solidFill>
                  <a:srgbClr val="0070C0"/>
                </a:solidFill>
              </a:rPr>
              <a:t>)</a:t>
            </a:r>
            <a:endParaRPr lang="en-US" altLang="en-US" sz="1600" kern="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en-US" sz="1600" kern="0" dirty="0"/>
              <a:t>is concerned with </a:t>
            </a:r>
            <a:r>
              <a:rPr lang="en-US" altLang="en-US" sz="1600" b="1" kern="0" dirty="0"/>
              <a:t>reducing </a:t>
            </a:r>
            <a:r>
              <a:rPr lang="en-US" altLang="en-US" sz="1600" b="1" i="1" kern="0" dirty="0"/>
              <a:t>product assembly </a:t>
            </a:r>
            <a:r>
              <a:rPr lang="en-US" altLang="en-US" sz="1600" b="1" kern="0" dirty="0"/>
              <a:t>cost</a:t>
            </a:r>
          </a:p>
          <a:p>
            <a:pPr lvl="1">
              <a:spcBef>
                <a:spcPts val="0"/>
              </a:spcBef>
            </a:pPr>
            <a:endParaRPr lang="en-US" altLang="en-US" sz="1600" kern="0" dirty="0"/>
          </a:p>
          <a:p>
            <a:pPr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altLang="en-US" sz="1600" b="1" kern="0" dirty="0">
                <a:solidFill>
                  <a:srgbClr val="0070C0"/>
                </a:solidFill>
              </a:rPr>
              <a:t>Design for Manufacturing (</a:t>
            </a:r>
            <a:r>
              <a:rPr lang="en-US" altLang="en-US" sz="1600" b="1" kern="0" dirty="0" err="1">
                <a:solidFill>
                  <a:srgbClr val="0070C0"/>
                </a:solidFill>
              </a:rPr>
              <a:t>DFM</a:t>
            </a:r>
            <a:r>
              <a:rPr lang="en-US" altLang="en-US" sz="1600" b="1" kern="0" dirty="0">
                <a:solidFill>
                  <a:srgbClr val="0070C0"/>
                </a:solidFill>
              </a:rPr>
              <a:t>)</a:t>
            </a:r>
            <a:endParaRPr lang="en-US" altLang="en-US" sz="1600" kern="0" dirty="0">
              <a:solidFill>
                <a:srgbClr val="0070C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en-US" sz="1600" kern="0" dirty="0"/>
              <a:t>is concerned with </a:t>
            </a:r>
            <a:r>
              <a:rPr lang="en-US" altLang="en-US" sz="1600" b="1" kern="0" dirty="0"/>
              <a:t>reducing </a:t>
            </a:r>
            <a:r>
              <a:rPr lang="en-US" altLang="en-US" sz="1600" b="1" i="1" kern="0" dirty="0"/>
              <a:t>overall part production </a:t>
            </a:r>
            <a:r>
              <a:rPr lang="en-US" altLang="en-US" sz="1600" b="1" kern="0" dirty="0"/>
              <a:t>cost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520464" y="2356484"/>
            <a:ext cx="4230202" cy="736417"/>
          </a:xfrm>
          <a:prstGeom prst="triangle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8131" y="3103908"/>
            <a:ext cx="4242535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dirty="0">
                <a:latin typeface="+mn-lt"/>
              </a:rPr>
              <a:t>Methodically apply the </a:t>
            </a:r>
            <a:r>
              <a:rPr lang="en-US" sz="1600" b="1" kern="0" dirty="0">
                <a:solidFill>
                  <a:srgbClr val="0070C0"/>
                </a:solidFill>
                <a:latin typeface="+mn-lt"/>
              </a:rPr>
              <a:t>DFMA principles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Minimize the number of parts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Minimize the use of fasteners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Standardize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Avoid difficult components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Use modular subassemblies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Use multifunctional parts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Minimize reorientations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Use self-locating features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Avoid special tooling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Provide accessibility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Minimize operations &amp; process steps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7" y="1371600"/>
            <a:ext cx="1828800" cy="1200329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b="1" dirty="0">
                <a:solidFill>
                  <a:schemeClr val="tx2"/>
                </a:solidFill>
              </a:rPr>
              <a:t>Design for Manufacturing &amp; Assembly </a:t>
            </a:r>
            <a:r>
              <a:rPr lang="en-US" b="1" dirty="0"/>
              <a:t>Process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621082" y="1390091"/>
            <a:ext cx="1120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Preliminary design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92961" y="1868845"/>
            <a:ext cx="10927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Improved design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7AD34E-9F5C-42A2-9615-7F3E02639AF6}"/>
              </a:ext>
            </a:extLst>
          </p:cNvPr>
          <p:cNvSpPr txBox="1"/>
          <p:nvPr/>
        </p:nvSpPr>
        <p:spPr>
          <a:xfrm>
            <a:off x="162335" y="3472350"/>
            <a:ext cx="3756779" cy="156966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latin typeface="Arial" panose="020B0604020202020204" pitchFamily="34" charset="0"/>
              </a:rPr>
              <a:t>DFMA</a:t>
            </a:r>
            <a:r>
              <a:rPr lang="en-US" sz="1600" b="1" dirty="0">
                <a:latin typeface="Arial" panose="020B0604020202020204" pitchFamily="34" charset="0"/>
              </a:rPr>
              <a:t> has many</a:t>
            </a:r>
            <a:r>
              <a:rPr lang="en-US" sz="1600" b="1" dirty="0">
                <a:effectLst/>
                <a:latin typeface="Arial" panose="020B0604020202020204" pitchFamily="34" charset="0"/>
              </a:rPr>
              <a:t> benefits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rial" panose="020B0604020202020204" pitchFamily="34" charset="0"/>
              </a:rPr>
              <a:t>Minimizing the number of parts and extra sizes reduces inventory and confusion during assembly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</a:rPr>
              <a:t>DFMA optimizes trade-offs between assembly, part, and life cycle costs.</a:t>
            </a:r>
            <a:endParaRPr lang="en-US" sz="16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BDE7F60-4DD4-4A1A-A24A-A8DE931D4F43}"/>
              </a:ext>
            </a:extLst>
          </p:cNvPr>
          <p:cNvGrpSpPr/>
          <p:nvPr/>
        </p:nvGrpSpPr>
        <p:grpSpPr>
          <a:xfrm>
            <a:off x="173652" y="5288677"/>
            <a:ext cx="3860668" cy="1351893"/>
            <a:chOff x="-8810" y="4965199"/>
            <a:chExt cx="3860668" cy="1351893"/>
          </a:xfrm>
        </p:grpSpPr>
        <p:sp>
          <p:nvSpPr>
            <p:cNvPr id="4" name="Arrow: Right 3">
              <a:extLst>
                <a:ext uri="{FF2B5EF4-FFF2-40B4-BE49-F238E27FC236}">
                  <a16:creationId xmlns:a16="http://schemas.microsoft.com/office/drawing/2014/main" id="{8BF99755-68D3-4383-B8B2-8CA9878B1D36}"/>
                </a:ext>
              </a:extLst>
            </p:cNvPr>
            <p:cNvSpPr/>
            <p:nvPr/>
          </p:nvSpPr>
          <p:spPr>
            <a:xfrm>
              <a:off x="1441517" y="5283250"/>
              <a:ext cx="691290" cy="230832"/>
            </a:xfrm>
            <a:prstGeom prst="rightArrow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68AFC531-5921-4DE7-98D9-A7B2760AB927}"/>
                </a:ext>
              </a:extLst>
            </p:cNvPr>
            <p:cNvGrpSpPr/>
            <p:nvPr/>
          </p:nvGrpSpPr>
          <p:grpSpPr>
            <a:xfrm>
              <a:off x="393334" y="4965199"/>
              <a:ext cx="822960" cy="822960"/>
              <a:chOff x="393334" y="4965199"/>
              <a:chExt cx="822960" cy="82296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A9EF300-52DD-431D-A384-3E4BF2165E27}"/>
                  </a:ext>
                </a:extLst>
              </p:cNvPr>
              <p:cNvSpPr/>
              <p:nvPr/>
            </p:nvSpPr>
            <p:spPr>
              <a:xfrm>
                <a:off x="393334" y="4965199"/>
                <a:ext cx="822960" cy="8229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2C22FB5D-672C-422C-BB2D-42B449E95B8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81270" y="5212344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251804E6-1BE6-404C-BA2E-BE9D544BD79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77205" y="5447500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id="{5517B1C0-8088-43A2-9750-F40EC527BD86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82760" y="5212344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Oval 62">
                <a:extLst>
                  <a:ext uri="{FF2B5EF4-FFF2-40B4-BE49-F238E27FC236}">
                    <a16:creationId xmlns:a16="http://schemas.microsoft.com/office/drawing/2014/main" id="{F0BE216B-58E2-4095-9810-D44CC1370AC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82760" y="5447500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BCEC588-B2F3-47A2-995C-2446ABBC0FD1}"/>
                </a:ext>
              </a:extLst>
            </p:cNvPr>
            <p:cNvGrpSpPr/>
            <p:nvPr/>
          </p:nvGrpSpPr>
          <p:grpSpPr>
            <a:xfrm>
              <a:off x="2358029" y="4965199"/>
              <a:ext cx="822960" cy="822960"/>
              <a:chOff x="2358029" y="4965199"/>
              <a:chExt cx="822960" cy="822960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95EB3E43-5DED-4848-AE42-BDA7B7065622}"/>
                  </a:ext>
                </a:extLst>
              </p:cNvPr>
              <p:cNvSpPr/>
              <p:nvPr/>
            </p:nvSpPr>
            <p:spPr>
              <a:xfrm>
                <a:off x="2358029" y="4965199"/>
                <a:ext cx="822960" cy="82296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59ED9DD2-3245-4C69-AB83-9B7A181B8E28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445965" y="5042010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1AC032FB-7DE5-4921-A611-74C5FBF6B57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441900" y="5550420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7" name="Oval 66">
                <a:extLst>
                  <a:ext uri="{FF2B5EF4-FFF2-40B4-BE49-F238E27FC236}">
                    <a16:creationId xmlns:a16="http://schemas.microsoft.com/office/drawing/2014/main" id="{081F7BD8-5FC7-4EC9-9292-44DDF325212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47455" y="5042010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8" name="Oval 67">
                <a:extLst>
                  <a:ext uri="{FF2B5EF4-FFF2-40B4-BE49-F238E27FC236}">
                    <a16:creationId xmlns:a16="http://schemas.microsoft.com/office/drawing/2014/main" id="{7A9E915D-D035-424F-97F4-C1D7C0128FB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47455" y="5550420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39D5F3C-D6B1-42CB-9673-F19B10C7DA32}"/>
                </a:ext>
              </a:extLst>
            </p:cNvPr>
            <p:cNvSpPr txBox="1"/>
            <p:nvPr/>
          </p:nvSpPr>
          <p:spPr>
            <a:xfrm>
              <a:off x="-8810" y="5793872"/>
              <a:ext cx="16459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Asymmetric part requires alignment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B014E057-B4D3-461F-AF85-8E133671156C}"/>
                </a:ext>
              </a:extLst>
            </p:cNvPr>
            <p:cNvSpPr txBox="1"/>
            <p:nvPr/>
          </p:nvSpPr>
          <p:spPr>
            <a:xfrm>
              <a:off x="1805311" y="5793872"/>
              <a:ext cx="204654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Symmetric part makes assembly easier</a:t>
              </a:r>
            </a:p>
          </p:txBody>
        </p:sp>
      </p:grpSp>
      <p:sp>
        <p:nvSpPr>
          <p:cNvPr id="39" name="Text Box 44">
            <a:extLst>
              <a:ext uri="{FF2B5EF4-FFF2-40B4-BE49-F238E27FC236}">
                <a16:creationId xmlns:a16="http://schemas.microsoft.com/office/drawing/2014/main" id="{D634A8AA-6253-48D7-99B6-0F093B5995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17C119E-D091-4431-A537-18EC58056287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cxnSp>
        <p:nvCxnSpPr>
          <p:cNvPr id="6" name="Straight Arrow Connector 47">
            <a:extLst>
              <a:ext uri="{FF2B5EF4-FFF2-40B4-BE49-F238E27FC236}">
                <a16:creationId xmlns:a16="http://schemas.microsoft.com/office/drawing/2014/main" id="{D8E0AD4B-1CE9-22F0-EB14-6E16662B98A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86570" y="2386530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47">
            <a:extLst>
              <a:ext uri="{FF2B5EF4-FFF2-40B4-BE49-F238E27FC236}">
                <a16:creationId xmlns:a16="http://schemas.microsoft.com/office/drawing/2014/main" id="{56655B02-9950-3DB3-00FD-847DC749DA97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2000" y="2386530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BAB16C8-AF02-1531-B8BB-509CD20C0590}"/>
              </a:ext>
            </a:extLst>
          </p:cNvPr>
          <p:cNvSpPr txBox="1"/>
          <p:nvPr/>
        </p:nvSpPr>
        <p:spPr>
          <a:xfrm>
            <a:off x="4621081" y="2058966"/>
            <a:ext cx="6216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Team</a:t>
            </a:r>
          </a:p>
        </p:txBody>
      </p:sp>
      <p:cxnSp>
        <p:nvCxnSpPr>
          <p:cNvPr id="13" name="Straight Arrow Connector 47">
            <a:extLst>
              <a:ext uri="{FF2B5EF4-FFF2-40B4-BE49-F238E27FC236}">
                <a16:creationId xmlns:a16="http://schemas.microsoft.com/office/drawing/2014/main" id="{1B034B04-1991-6C05-DB09-3C6AD7429D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575195" y="1889023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455962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60146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0596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DFMA – Examples – Manufacturing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F5A88E5-8DB9-46F9-91BD-A9CBB15445C4}"/>
              </a:ext>
            </a:extLst>
          </p:cNvPr>
          <p:cNvSpPr txBox="1"/>
          <p:nvPr/>
        </p:nvSpPr>
        <p:spPr>
          <a:xfrm>
            <a:off x="133395" y="5738677"/>
            <a:ext cx="4504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/>
              <a:t>Figure credits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https://www.allaboutlean.com/dfma-6/dfma-self-locating-2/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https://www.allaboutlean.com/dfma-6/dfma-upside-down-mounting/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https://www.allaboutlean.com/dfma-6/dmfa-assemble-from-one-side/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https://www.allaboutlean.com/dfma-6/dfma-symmetry/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https://www.allaboutlean.com/dfma-4/dfma-plastic-snap-joint/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192E326-0E78-4534-B294-40A86F577173}"/>
              </a:ext>
            </a:extLst>
          </p:cNvPr>
          <p:cNvSpPr txBox="1"/>
          <p:nvPr/>
        </p:nvSpPr>
        <p:spPr>
          <a:xfrm>
            <a:off x="5788533" y="4793138"/>
            <a:ext cx="21990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Simplify fasteners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0785920-7708-812C-AF44-E2CD96686E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39" y="1053135"/>
            <a:ext cx="3458255" cy="212075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C3DB379-5AC4-0B6D-B895-072FD5AA6E01}"/>
              </a:ext>
            </a:extLst>
          </p:cNvPr>
          <p:cNvSpPr txBox="1"/>
          <p:nvPr/>
        </p:nvSpPr>
        <p:spPr>
          <a:xfrm>
            <a:off x="755592" y="663840"/>
            <a:ext cx="2936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Make parts self-aligning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27CA69A-F8C4-422B-EB85-98BB39F6E72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864" y="3671307"/>
            <a:ext cx="3074205" cy="199042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B3C79C7-B729-0288-F9E1-87EA1F773709}"/>
              </a:ext>
            </a:extLst>
          </p:cNvPr>
          <p:cNvSpPr txBox="1"/>
          <p:nvPr/>
        </p:nvSpPr>
        <p:spPr>
          <a:xfrm>
            <a:off x="630156" y="3295343"/>
            <a:ext cx="3187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Use gravity when possible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F144AD-C91B-9A9B-60EA-4DB575EE71AF}"/>
              </a:ext>
            </a:extLst>
          </p:cNvPr>
          <p:cNvSpPr txBox="1"/>
          <p:nvPr/>
        </p:nvSpPr>
        <p:spPr>
          <a:xfrm>
            <a:off x="5138423" y="663840"/>
            <a:ext cx="3458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Make assembly from one side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FD946E63-01C3-6FFD-195B-30EB3BD369E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087" y="5162470"/>
            <a:ext cx="2517904" cy="146304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D6A996C-94DF-7F56-0611-D8BD71FDF56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0567" y="3088600"/>
            <a:ext cx="2534945" cy="146304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76618EC-E1E8-37CE-608C-0A134E1D91E7}"/>
              </a:ext>
            </a:extLst>
          </p:cNvPr>
          <p:cNvSpPr txBox="1"/>
          <p:nvPr/>
        </p:nvSpPr>
        <p:spPr>
          <a:xfrm>
            <a:off x="5179400" y="2694708"/>
            <a:ext cx="3417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Improve access for assembly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EB0D14E3-1826-E8B6-57BA-8896B7C834E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0593" y="1053135"/>
            <a:ext cx="3734892" cy="146304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59993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 err="1"/>
              <a:t>DFMA</a:t>
            </a:r>
            <a:r>
              <a:rPr lang="en-US" sz="2800" b="1" dirty="0"/>
              <a:t>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DFMA has a set of principles, each reduces the cost of a product’s manufacturability and assembly.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DFMA can be key to profitability.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While the DFMA principles are all simple, and sound simple, seeing examples is the best way to understand their intent.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Asymmetric parts are bad since they may need to be re-aligned during assembly; symmetric parts do not have that issue.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While applying the </a:t>
            </a:r>
            <a:r>
              <a:rPr lang="en-US" sz="1400" dirty="0" err="1">
                <a:latin typeface="+mn-lt"/>
              </a:rPr>
              <a:t>DFMA</a:t>
            </a:r>
            <a:r>
              <a:rPr lang="en-US" sz="1400" dirty="0">
                <a:latin typeface="+mn-lt"/>
              </a:rPr>
              <a:t> principles is straightforward, having a </a:t>
            </a:r>
            <a:r>
              <a:rPr lang="en-US" sz="1400" dirty="0" err="1">
                <a:latin typeface="+mn-lt"/>
              </a:rPr>
              <a:t>DMFA</a:t>
            </a:r>
            <a:r>
              <a:rPr lang="en-US" sz="1400" dirty="0">
                <a:latin typeface="+mn-lt"/>
              </a:rPr>
              <a:t> SME review your improved  design is always useful – you may have missed some improvement opportunities.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This page includes several simple examples.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bottom right image illustrates a simple way to join two pieces.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For each of the other images, the left sub-image is not as good as the right sub-image, from a DFMA point of view.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2022-2023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409</Words>
  <Application>Microsoft Office PowerPoint</Application>
  <PresentationFormat>On-screen Show (4:3)</PresentationFormat>
  <Paragraphs>60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2022-06-18T02:57:37Z</dcterms:created>
  <dcterms:modified xsi:type="dcterms:W3CDTF">2024-11-01T13:59:28Z</dcterms:modified>
</cp:coreProperties>
</file>