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270" r:id="rId2"/>
    <p:sldId id="1271" r:id="rId3"/>
    <p:sldId id="1268" r:id="rId4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CCFFCC"/>
    <a:srgbClr val="FF0000"/>
    <a:srgbClr val="FFFFCC"/>
    <a:srgbClr val="CCFFFF"/>
    <a:srgbClr val="00FFFF"/>
    <a:srgbClr val="0099FF"/>
    <a:srgbClr val="CC0000"/>
    <a:srgbClr val="FFFF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7" autoAdjust="0"/>
    <p:restoredTop sz="94542" autoAdjust="0"/>
  </p:normalViewPr>
  <p:slideViewPr>
    <p:cSldViewPr>
      <p:cViewPr varScale="1">
        <p:scale>
          <a:sx n="85" d="100"/>
          <a:sy n="85" d="100"/>
        </p:scale>
        <p:origin x="504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03725"/>
            <a:ext cx="5597525" cy="41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1705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3188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b="0" i="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41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2" name="Rectangle 150"/>
          <p:cNvSpPr>
            <a:spLocks noChangeArrowheads="1"/>
          </p:cNvSpPr>
          <p:nvPr/>
        </p:nvSpPr>
        <p:spPr bwMode="auto">
          <a:xfrm>
            <a:off x="162337" y="76200"/>
            <a:ext cx="474724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Critical Parameter Management (CPM)</a:t>
            </a:r>
          </a:p>
        </p:txBody>
      </p:sp>
      <p:sp>
        <p:nvSpPr>
          <p:cNvPr id="3233" name="Text Box 161"/>
          <p:cNvSpPr txBox="1">
            <a:spLocks noChangeArrowheads="1"/>
          </p:cNvSpPr>
          <p:nvPr/>
        </p:nvSpPr>
        <p:spPr bwMode="auto">
          <a:xfrm>
            <a:off x="4540397" y="207084"/>
            <a:ext cx="296805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/>
              <a:t>Problem</a:t>
            </a:r>
          </a:p>
          <a:p>
            <a:r>
              <a:rPr lang="en-US" sz="1600" dirty="0"/>
              <a:t>How to identify and manage critical to quality parameters?</a:t>
            </a:r>
          </a:p>
        </p:txBody>
      </p:sp>
      <p:sp>
        <p:nvSpPr>
          <p:cNvPr id="3237" name="Line 165"/>
          <p:cNvSpPr>
            <a:spLocks noChangeShapeType="1"/>
          </p:cNvSpPr>
          <p:nvPr/>
        </p:nvSpPr>
        <p:spPr bwMode="auto">
          <a:xfrm>
            <a:off x="0" y="10953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238" name="Line 166"/>
          <p:cNvSpPr>
            <a:spLocks noChangeShapeType="1"/>
          </p:cNvSpPr>
          <p:nvPr/>
        </p:nvSpPr>
        <p:spPr bwMode="auto">
          <a:xfrm flipV="1">
            <a:off x="4379975" y="28575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C2AB6A6-BCA9-41B7-8D73-538186DA397E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CAE046C2-D33A-4719-9C0F-795957ADE58F}"/>
              </a:ext>
            </a:extLst>
          </p:cNvPr>
          <p:cNvSpPr/>
          <p:nvPr/>
        </p:nvSpPr>
        <p:spPr>
          <a:xfrm>
            <a:off x="3727090" y="2511760"/>
            <a:ext cx="5160446" cy="613980"/>
          </a:xfrm>
          <a:prstGeom prst="triangle">
            <a:avLst>
              <a:gd name="adj" fmla="val 50335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 Box 52">
            <a:extLst>
              <a:ext uri="{FF2B5EF4-FFF2-40B4-BE49-F238E27FC236}">
                <a16:creationId xmlns:a16="http://schemas.microsoft.com/office/drawing/2014/main" id="{8B7EC5DF-B5BC-472C-8A6D-52CC1F4772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1807" y="3127739"/>
            <a:ext cx="5158011" cy="28007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/>
              <a:t>Determine the process flow, which must include the inputs, controllable parameters and the outputs of interest. (Typically, the output quality is of interest.)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With the help of an SME: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/>
              <a:t>Using experimental data, mathematically model the input/output relationships.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/>
              <a:t>From the model, determine which controllable inputs have the largest effect on the outputs.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1600" dirty="0"/>
              <a:t>These are the </a:t>
            </a:r>
            <a:r>
              <a:rPr lang="en-US" sz="1600" i="1" dirty="0"/>
              <a:t>critical parameters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Ensure the process flow properly treats the critical parameters (e.g., by having precise tolerances).</a:t>
            </a:r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id="{542D0BE3-CA96-4D05-A9B0-A4C6B4EA95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195" y="1269818"/>
            <a:ext cx="3474720" cy="1429488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ts val="100"/>
              </a:spcBef>
            </a:pPr>
            <a:r>
              <a:rPr lang="en-US" sz="1400" b="1" dirty="0">
                <a:solidFill>
                  <a:srgbClr val="0070C0"/>
                </a:solidFill>
              </a:rPr>
              <a:t>Critical Parameter Management </a:t>
            </a:r>
            <a:r>
              <a:rPr lang="en-US" sz="1400" b="1" dirty="0"/>
              <a:t>(</a:t>
            </a:r>
            <a:r>
              <a:rPr lang="en-US" sz="1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CPM)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285750" indent="-285750"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A methodology for ensuring product performance</a:t>
            </a:r>
          </a:p>
          <a:p>
            <a:pPr marL="285750" indent="-285750"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A mathematical process that links the inputs and outputs, to identify the parameters driving product quality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ED08073-9CDA-48CB-BF01-9B4AEB47F15D}"/>
              </a:ext>
            </a:extLst>
          </p:cNvPr>
          <p:cNvSpPr txBox="1"/>
          <p:nvPr/>
        </p:nvSpPr>
        <p:spPr>
          <a:xfrm>
            <a:off x="5408923" y="1543377"/>
            <a:ext cx="1789434" cy="1323439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ts val="0"/>
              </a:spcBef>
              <a:defRPr/>
            </a:pPr>
            <a:r>
              <a:rPr lang="en-US" sz="2000" b="1" dirty="0"/>
              <a:t>Critical Parameter Management</a:t>
            </a:r>
          </a:p>
          <a:p>
            <a:pPr algn="ctr" eaLnBrk="0" hangingPunct="0">
              <a:spcBef>
                <a:spcPts val="0"/>
              </a:spcBef>
              <a:defRPr/>
            </a:pPr>
            <a:r>
              <a:rPr lang="en-US" sz="2000" b="1" dirty="0">
                <a:latin typeface="Arial" pitchFamily="34" charset="0"/>
              </a:rPr>
              <a:t>Process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7DF5AEC-96B6-400E-89AA-20477C399EF1}"/>
              </a:ext>
            </a:extLst>
          </p:cNvPr>
          <p:cNvSpPr txBox="1"/>
          <p:nvPr/>
        </p:nvSpPr>
        <p:spPr>
          <a:xfrm>
            <a:off x="7263388" y="1539005"/>
            <a:ext cx="130035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Identification of critical parameters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82EB569-76A0-49C1-A590-7D6299A55D95}"/>
              </a:ext>
            </a:extLst>
          </p:cNvPr>
          <p:cNvSpPr txBox="1"/>
          <p:nvPr/>
        </p:nvSpPr>
        <p:spPr>
          <a:xfrm>
            <a:off x="3800662" y="1809091"/>
            <a:ext cx="15426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rgbClr val="0070C0"/>
                </a:solidFill>
              </a:rPr>
              <a:t>Existing process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B619D6BD-3FFC-478D-A4C6-83184CA31104}"/>
              </a:ext>
            </a:extLst>
          </p:cNvPr>
          <p:cNvCxnSpPr>
            <a:cxnSpLocks/>
          </p:cNvCxnSpPr>
          <p:nvPr/>
        </p:nvCxnSpPr>
        <p:spPr>
          <a:xfrm>
            <a:off x="4028030" y="2205096"/>
            <a:ext cx="1380893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5D9EC38F-1D09-97E3-0C53-5FC5CE7A8B16}"/>
              </a:ext>
            </a:extLst>
          </p:cNvPr>
          <p:cNvCxnSpPr>
            <a:cxnSpLocks/>
          </p:cNvCxnSpPr>
          <p:nvPr/>
        </p:nvCxnSpPr>
        <p:spPr>
          <a:xfrm>
            <a:off x="7198357" y="2277669"/>
            <a:ext cx="1380893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 Box 44">
            <a:extLst>
              <a:ext uri="{FF2B5EF4-FFF2-40B4-BE49-F238E27FC236}">
                <a16:creationId xmlns:a16="http://schemas.microsoft.com/office/drawing/2014/main" id="{A518DECC-3103-8998-69BB-E30C594D1D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2231" y="28979"/>
            <a:ext cx="10556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rgbClr val="000000"/>
                </a:solidFill>
              </a:rPr>
              <a:t>Difficulty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248C085-E95D-77EA-F9D9-F2285E7781B0}"/>
              </a:ext>
            </a:extLst>
          </p:cNvPr>
          <p:cNvSpPr txBox="1"/>
          <p:nvPr/>
        </p:nvSpPr>
        <p:spPr>
          <a:xfrm>
            <a:off x="7880330" y="357693"/>
            <a:ext cx="979488" cy="523220"/>
          </a:xfrm>
          <a:prstGeom prst="rect">
            <a:avLst/>
          </a:prstGeom>
          <a:solidFill>
            <a:srgbClr val="FF99CC"/>
          </a:solidFill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400" dirty="0"/>
              <a:t>Work with an SME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3B0FB1-5BC1-8FEA-0439-E4063629A995}"/>
              </a:ext>
            </a:extLst>
          </p:cNvPr>
          <p:cNvSpPr txBox="1"/>
          <p:nvPr/>
        </p:nvSpPr>
        <p:spPr>
          <a:xfrm>
            <a:off x="162337" y="5943422"/>
            <a:ext cx="509589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" dirty="0"/>
              <a:t>https://commons.wikimedia.org/wiki/File:Calculator_icon.svg</a:t>
            </a:r>
          </a:p>
          <a:p>
            <a:r>
              <a:rPr lang="en-US" sz="800" dirty="0"/>
              <a:t>https://commons.wikimedia.org/wiki/File:Antu_mathematica.svg</a:t>
            </a:r>
          </a:p>
          <a:p>
            <a:r>
              <a:rPr lang="en-US" sz="800" dirty="0"/>
              <a:t>https://commons.wikimedia.org/wiki/File:Microsoft_Office_Excel_(2019%E2%80%93present).svg</a:t>
            </a:r>
          </a:p>
          <a:p>
            <a:r>
              <a:rPr lang="en-US" sz="800" dirty="0"/>
              <a:t>https://commons.wikimedia.org/wiki/File:Matlab_Logo.png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F189423-C4BC-31C2-DF82-0EFBD02E16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195" y="3133366"/>
            <a:ext cx="3214267" cy="2563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574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0" y="1030307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150"/>
          <p:cNvSpPr>
            <a:spLocks noChangeArrowheads="1"/>
          </p:cNvSpPr>
          <p:nvPr/>
        </p:nvSpPr>
        <p:spPr bwMode="auto">
          <a:xfrm>
            <a:off x="162337" y="76200"/>
            <a:ext cx="70596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CPM – Example – Cake Mixes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D4768A1-4E17-4AF0-A49C-882D2B200178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9BAC6EA-675C-48FA-B0F4-C0F9A8061BB9}"/>
              </a:ext>
            </a:extLst>
          </p:cNvPr>
          <p:cNvSpPr txBox="1"/>
          <p:nvPr/>
        </p:nvSpPr>
        <p:spPr>
          <a:xfrm>
            <a:off x="234633" y="1239915"/>
            <a:ext cx="6856980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/>
              <a:t>From experiments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/>
              <a:t>Cake mixes have essentially one critical parameter: the ratio of </a:t>
            </a:r>
            <a:r>
              <a:rPr lang="en-US" sz="1600" dirty="0">
                <a:cs typeface="Times New Roman" pitchFamily="18" charset="0"/>
              </a:rPr>
              <a:t>flour to baking powder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>
                <a:cs typeface="Times New Roman" pitchFamily="18" charset="0"/>
              </a:rPr>
              <a:t>This ratio is closely monitored during production.</a:t>
            </a:r>
          </a:p>
          <a:p>
            <a:pPr marL="800100" lvl="1" indent="-342900">
              <a:buClr>
                <a:srgbClr val="000080"/>
              </a:buClr>
              <a:buFont typeface="+mj-lt"/>
              <a:buAutoNum type="alphaUcPeriod"/>
              <a:tabLst>
                <a:tab pos="228600" algn="l"/>
              </a:tabLst>
            </a:pPr>
            <a:r>
              <a:rPr lang="en-US" sz="1600" dirty="0">
                <a:cs typeface="Times New Roman" pitchFamily="18" charset="0"/>
              </a:rPr>
              <a:t>Cake preparation is robust to reasonable variations in:</a:t>
            </a:r>
          </a:p>
          <a:p>
            <a:pPr marL="1200150" lvl="2" indent="-285750">
              <a:buClr>
                <a:srgbClr val="000080"/>
              </a:buClr>
              <a:buFont typeface="Arial" panose="020B0604020202020204" pitchFamily="34" charset="0"/>
              <a:buChar char="•"/>
              <a:tabLst>
                <a:tab pos="228600" algn="l"/>
              </a:tabLst>
            </a:pPr>
            <a:r>
              <a:rPr lang="en-US" sz="1600" dirty="0">
                <a:cs typeface="Times New Roman" pitchFamily="18" charset="0"/>
              </a:rPr>
              <a:t>Quantifies of: water, eggs, oil, cake mix</a:t>
            </a:r>
            <a:endParaRPr lang="en-US" sz="1600" dirty="0"/>
          </a:p>
          <a:p>
            <a:pPr marL="1200150" lvl="2" indent="-285750">
              <a:buClr>
                <a:srgbClr val="000080"/>
              </a:buClr>
              <a:buFont typeface="Arial" panose="020B0604020202020204" pitchFamily="34" charset="0"/>
              <a:buChar char="•"/>
              <a:tabLst>
                <a:tab pos="228600" algn="l"/>
              </a:tabLst>
            </a:pPr>
            <a:r>
              <a:rPr lang="en-US" sz="1600" dirty="0">
                <a:cs typeface="Times New Roman" pitchFamily="18" charset="0"/>
              </a:rPr>
              <a:t>Cooking environment: time, temperature, humidity</a:t>
            </a:r>
            <a:endParaRPr lang="en-US" sz="1600" dirty="0"/>
          </a:p>
          <a:p>
            <a:pPr marL="800100" lvl="1" indent="-342900">
              <a:buClr>
                <a:srgbClr val="000080"/>
              </a:buClr>
              <a:buFont typeface="+mj-lt"/>
              <a:buAutoNum type="alphaUcPeriod"/>
              <a:tabLst>
                <a:tab pos="228600" algn="l"/>
              </a:tabLst>
            </a:pPr>
            <a:r>
              <a:rPr lang="en-US" sz="1600" dirty="0">
                <a:cs typeface="Times New Roman" pitchFamily="18" charset="0"/>
              </a:rPr>
              <a:t>Cake preparation is </a:t>
            </a:r>
            <a:r>
              <a:rPr lang="en-US" sz="1600" i="1" dirty="0">
                <a:cs typeface="Times New Roman" pitchFamily="18" charset="0"/>
              </a:rPr>
              <a:t>not</a:t>
            </a:r>
            <a:r>
              <a:rPr lang="en-US" sz="1600" dirty="0">
                <a:cs typeface="Times New Roman" pitchFamily="18" charset="0"/>
              </a:rPr>
              <a:t> robust to altitude. As this is not under the manufacturer’s control, there are separate cooking instructions.</a:t>
            </a:r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1C4ACE3C-D3B1-92A3-A998-01416F8CF16A}"/>
              </a:ext>
            </a:extLst>
          </p:cNvPr>
          <p:cNvSpPr/>
          <p:nvPr/>
        </p:nvSpPr>
        <p:spPr>
          <a:xfrm>
            <a:off x="1061238" y="5359524"/>
            <a:ext cx="6644065" cy="307240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FAAD5C7-6E6A-A2E6-AB91-8664EF420B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649" y="3921233"/>
            <a:ext cx="2275840" cy="12801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5FCF314-4DB1-14CF-AA01-68D67ED800F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7059" y="5182835"/>
            <a:ext cx="1696212" cy="128016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F0D3608-0222-0B41-26B1-8F40A973845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0841" y="3921233"/>
            <a:ext cx="1598072" cy="128016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BDC3FFA-78A3-0D2A-6579-BADA282B2CE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6483" y="5182835"/>
            <a:ext cx="1350692" cy="128016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4C3469E-4F47-8BF0-4E0C-7FBF258C213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223" y="1239915"/>
            <a:ext cx="1553372" cy="238582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72503AF-D460-46A0-25F3-912404AF05E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1051" y="3921233"/>
            <a:ext cx="1702614" cy="128016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ED31F423-A724-5EF4-8AC0-2071078F9A1C}"/>
              </a:ext>
            </a:extLst>
          </p:cNvPr>
          <p:cNvSpPr txBox="1"/>
          <p:nvPr/>
        </p:nvSpPr>
        <p:spPr>
          <a:xfrm>
            <a:off x="5521772" y="76621"/>
            <a:ext cx="368890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" dirty="0"/>
              <a:t>https://commons.wikimedia.org/wiki/File:Packet,_food_product_%28AM_2015.4.51-1%29.jpg</a:t>
            </a:r>
          </a:p>
          <a:p>
            <a:r>
              <a:rPr lang="en-US" sz="800" dirty="0"/>
              <a:t>https://commons.wikimedia.org/wiki/File:Egg_texture_169clue.jpg</a:t>
            </a:r>
          </a:p>
          <a:p>
            <a:r>
              <a:rPr lang="en-US" sz="800" dirty="0"/>
              <a:t>https://commons.wikimedia.org/wiki/File:Atta_flour.jpg</a:t>
            </a:r>
          </a:p>
          <a:p>
            <a:r>
              <a:rPr lang="en-US" sz="800" dirty="0"/>
              <a:t>https://commons.wikimedia.org/wiki/File:Whisking_sauce-01.jpg</a:t>
            </a:r>
          </a:p>
          <a:p>
            <a:r>
              <a:rPr lang="en-US" sz="800" dirty="0"/>
              <a:t>https://commons.wikimedia.org/wiki/File:Baking_cake_layer_2.JPG</a:t>
            </a:r>
          </a:p>
          <a:p>
            <a:r>
              <a:rPr lang="en-US" sz="800" dirty="0"/>
              <a:t>https://commons.wikimedia.org/wiki/File:A_slice_of_coconut_cake.jpg</a:t>
            </a:r>
          </a:p>
        </p:txBody>
      </p:sp>
    </p:spTree>
    <p:extLst>
      <p:ext uri="{BB962C8B-B14F-4D97-AF65-F5344CB8AC3E}">
        <p14:creationId xmlns:p14="http://schemas.microsoft.com/office/powerpoint/2010/main" val="4009082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228599" y="76200"/>
            <a:ext cx="867338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sz="2800" b="1" dirty="0"/>
              <a:t>CPM </a:t>
            </a:r>
            <a:r>
              <a:rPr lang="en-US" altLang="en-US" sz="2800" b="1">
                <a:solidFill>
                  <a:srgbClr val="000000"/>
                </a:solidFill>
              </a:rPr>
              <a:t>– Notes</a:t>
            </a:r>
            <a:endParaRPr lang="en-US" altLang="en-US" sz="2800" b="1" dirty="0">
              <a:solidFill>
                <a:srgbClr val="0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53CC5-4D2A-46AB-B279-E209A31A6ABC}"/>
              </a:ext>
            </a:extLst>
          </p:cNvPr>
          <p:cNvSpPr txBox="1"/>
          <p:nvPr/>
        </p:nvSpPr>
        <p:spPr>
          <a:xfrm>
            <a:off x="514350" y="7239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10558E-45B5-4362-943B-40FE4163BADE}"/>
              </a:ext>
            </a:extLst>
          </p:cNvPr>
          <p:cNvSpPr txBox="1"/>
          <p:nvPr/>
        </p:nvSpPr>
        <p:spPr>
          <a:xfrm>
            <a:off x="4762501" y="723900"/>
            <a:ext cx="4114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13A775-8F53-462A-AEDE-6F4FA49E2843}"/>
              </a:ext>
            </a:extLst>
          </p:cNvPr>
          <p:cNvCxnSpPr/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DD68932-B129-4895-BCCC-E11021D776F0}"/>
              </a:ext>
            </a:extLst>
          </p:cNvPr>
          <p:cNvSpPr txBox="1"/>
          <p:nvPr/>
        </p:nvSpPr>
        <p:spPr>
          <a:xfrm>
            <a:off x="514350" y="1168400"/>
            <a:ext cx="4114800" cy="18158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The users of a given process often intuitively know which parameters are most important.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To confirm these important parameters, or to identify them, need to create and then analyze a model connecting the inputs to the outputs.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Note that not all system parameters are controllable.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2E6C37-3D60-4075-B12A-95857B601D06}"/>
              </a:ext>
            </a:extLst>
          </p:cNvPr>
          <p:cNvSpPr txBox="1"/>
          <p:nvPr/>
        </p:nvSpPr>
        <p:spPr>
          <a:xfrm>
            <a:off x="4762502" y="1168400"/>
            <a:ext cx="4114800" cy="9541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Cake mixes are remarkably robust to how an operator does the preparation and baking – </a:t>
            </a:r>
            <a:r>
              <a:rPr lang="en-US" sz="1400" dirty="0">
                <a:cs typeface="Times New Roman" pitchFamily="18" charset="0"/>
              </a:rPr>
              <a:t>the result is nearly always a good tasting cake.</a:t>
            </a:r>
            <a:endParaRPr lang="en-US" sz="1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70058A-1D4B-434C-A6C9-EBD78D843882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7D7E960-7D1E-296D-FA6F-E2E023248AD7}"/>
              </a:ext>
            </a:extLst>
          </p:cNvPr>
          <p:cNvSpPr txBox="1"/>
          <p:nvPr/>
        </p:nvSpPr>
        <p:spPr>
          <a:xfrm>
            <a:off x="511048" y="3423334"/>
            <a:ext cx="4114800" cy="923330"/>
          </a:xfrm>
          <a:prstGeom prst="rect">
            <a:avLst/>
          </a:prstGeom>
          <a:solidFill>
            <a:srgbClr val="CCECFF"/>
          </a:solidFill>
        </p:spPr>
        <p:txBody>
          <a:bodyPr wrap="square">
            <a:spAutoFit/>
          </a:bodyPr>
          <a:lstStyle/>
          <a:p>
            <a:r>
              <a:rPr lang="en-US" sz="900" dirty="0"/>
              <a:t>Figures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https://commons.wikimedia.org/wiki/File:Calculator_icon.svg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https://commons.wikimedia.org/wiki/File:Antu_mathematica.svg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https://commons.wikimedia.org/wiki/File:Microsoft_Office_Excel_(2019%E2%80%93present).svg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https://commons.wikimedia.org/wiki/File:Matlab_Logo.png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E1D815-6C0D-41FE-0B0A-32A73A30F059}"/>
              </a:ext>
            </a:extLst>
          </p:cNvPr>
          <p:cNvSpPr txBox="1"/>
          <p:nvPr/>
        </p:nvSpPr>
        <p:spPr>
          <a:xfrm>
            <a:off x="4766512" y="3423334"/>
            <a:ext cx="4110787" cy="1200329"/>
          </a:xfrm>
          <a:prstGeom prst="rect">
            <a:avLst/>
          </a:prstGeom>
          <a:solidFill>
            <a:srgbClr val="CCECFF"/>
          </a:solidFill>
        </p:spPr>
        <p:txBody>
          <a:bodyPr wrap="square">
            <a:spAutoFit/>
          </a:bodyPr>
          <a:lstStyle/>
          <a:p>
            <a:r>
              <a:rPr lang="en-US" sz="900" dirty="0"/>
              <a:t>Figures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https://commons.wikimedia.org/wiki/File:Packet,_food_product_%28AM_2015.4.51-1%29.jpg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https://commons.wikimedia.org/wiki/File:Egg_texture_169clue.jpg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https://commons.wikimedia.org/wiki/File:Atta_flour.jpg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https://commons.wikimedia.org/wiki/File:Whisking_sauce-01.jpg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https://commons.wikimedia.org/wiki/File:Baking_cake_layer_2.JPG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https://commons.wikimedia.org/wiki/File:A_slice_of_coconut_cake.jpg</a:t>
            </a:r>
          </a:p>
        </p:txBody>
      </p:sp>
    </p:spTree>
    <p:extLst>
      <p:ext uri="{BB962C8B-B14F-4D97-AF65-F5344CB8AC3E}">
        <p14:creationId xmlns:p14="http://schemas.microsoft.com/office/powerpoint/2010/main" val="75262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736</Words>
  <Application>Microsoft Office PowerPoint</Application>
  <PresentationFormat>On-screen Show (4:3)</PresentationFormat>
  <Paragraphs>61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2022-06-18T02:56:08Z</dcterms:created>
  <dcterms:modified xsi:type="dcterms:W3CDTF">2024-11-01T14:00:23Z</dcterms:modified>
</cp:coreProperties>
</file>