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5"/>
  </p:notesMasterIdLst>
  <p:sldIdLst>
    <p:sldId id="1899" r:id="rId2"/>
    <p:sldId id="1900" r:id="rId3"/>
    <p:sldId id="1268" r:id="rId4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6E6E6"/>
    <a:srgbClr val="FF0000"/>
    <a:srgbClr val="CCFFCC"/>
    <a:srgbClr val="CCECFF"/>
    <a:srgbClr val="FFFFCC"/>
    <a:srgbClr val="CCFFFF"/>
    <a:srgbClr val="00FFFF"/>
    <a:srgbClr val="0099FF"/>
    <a:srgbClr val="CC0000"/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1899" autoAdjust="0"/>
    <p:restoredTop sz="94692" autoAdjust="0"/>
  </p:normalViewPr>
  <p:slideViewPr>
    <p:cSldViewPr>
      <p:cViewPr varScale="1">
        <p:scale>
          <a:sx n="89" d="100"/>
          <a:sy n="89" d="100"/>
        </p:scale>
        <p:origin x="192" y="84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>
      <p:cViewPr varScale="1">
        <p:scale>
          <a:sx n="65" d="100"/>
          <a:sy n="65" d="100"/>
        </p:scale>
        <p:origin x="2058" y="78"/>
      </p:cViewPr>
      <p:guideLst/>
    </p:cSldViewPr>
  </p:notesViewPr>
  <p:gridSpacing cx="38405" cy="384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699" cy="480060"/>
          </a:xfrm>
          <a:prstGeom prst="rect">
            <a:avLst/>
          </a:prstGeom>
        </p:spPr>
        <p:txBody>
          <a:bodyPr vert="horz" lIns="95079" tIns="47540" rIns="95079" bIns="4754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843" y="0"/>
            <a:ext cx="3169699" cy="480060"/>
          </a:xfrm>
          <a:prstGeom prst="rect">
            <a:avLst/>
          </a:prstGeom>
        </p:spPr>
        <p:txBody>
          <a:bodyPr vert="horz" lIns="95079" tIns="47540" rIns="95079" bIns="47540" rtlCol="0"/>
          <a:lstStyle>
            <a:lvl1pPr algn="r">
              <a:defRPr sz="1200"/>
            </a:lvl1pPr>
          </a:lstStyle>
          <a:p>
            <a:fld id="{6A501419-72EC-4A14-B9EF-51AF1A25C7D8}" type="datetimeFigureOut">
              <a:rPr lang="en-US" smtClean="0"/>
              <a:pPr/>
              <a:t>5/19/2024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079" tIns="47540" rIns="95079" bIns="4754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853" y="4560570"/>
            <a:ext cx="5851496" cy="4320540"/>
          </a:xfrm>
          <a:prstGeom prst="rect">
            <a:avLst/>
          </a:prstGeom>
        </p:spPr>
        <p:txBody>
          <a:bodyPr vert="horz" lIns="95079" tIns="47540" rIns="95079" bIns="4754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96"/>
            <a:ext cx="3169699" cy="480060"/>
          </a:xfrm>
          <a:prstGeom prst="rect">
            <a:avLst/>
          </a:prstGeom>
        </p:spPr>
        <p:txBody>
          <a:bodyPr vert="horz" lIns="95079" tIns="47540" rIns="95079" bIns="4754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843" y="9119496"/>
            <a:ext cx="3169699" cy="480060"/>
          </a:xfrm>
          <a:prstGeom prst="rect">
            <a:avLst/>
          </a:prstGeom>
        </p:spPr>
        <p:txBody>
          <a:bodyPr vert="horz" lIns="95079" tIns="47540" rIns="95079" bIns="47540" rtlCol="0" anchor="b"/>
          <a:lstStyle>
            <a:lvl1pPr algn="r">
              <a:defRPr sz="1200"/>
            </a:lvl1pPr>
          </a:lstStyle>
          <a:p>
            <a:fld id="{DE086B08-5317-4BDF-91A2-5BA1EF3B466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26459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Image Placeholder 1">
            <a:extLst>
              <a:ext uri="{FF2B5EF4-FFF2-40B4-BE49-F238E27FC236}">
                <a16:creationId xmlns:a16="http://schemas.microsoft.com/office/drawing/2014/main" id="{5AB3837C-C681-D800-B198-E379C07FE8B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Notes Placeholder 2">
            <a:extLst>
              <a:ext uri="{FF2B5EF4-FFF2-40B4-BE49-F238E27FC236}">
                <a16:creationId xmlns:a16="http://schemas.microsoft.com/office/drawing/2014/main" id="{ACC92669-A04B-4D61-954C-D62FDC95C0E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4100" name="Slide Number Placeholder 3">
            <a:extLst>
              <a:ext uri="{FF2B5EF4-FFF2-40B4-BE49-F238E27FC236}">
                <a16:creationId xmlns:a16="http://schemas.microsoft.com/office/drawing/2014/main" id="{54680E3B-7C7D-4D70-89E4-7681C4B2AA4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0AA83F4E-8DE7-4A6B-A17B-8447FBA049AA}" type="slidenum">
              <a:rPr lang="en-US" altLang="en-US" smtClean="0"/>
              <a:pPr/>
              <a:t>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7666273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lide Image Placeholder 1">
            <a:extLst>
              <a:ext uri="{FF2B5EF4-FFF2-40B4-BE49-F238E27FC236}">
                <a16:creationId xmlns:a16="http://schemas.microsoft.com/office/drawing/2014/main" id="{DF777BEE-AA98-9473-F4EB-1E75CBF4B49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7" name="Notes Placeholder 2">
            <a:extLst>
              <a:ext uri="{FF2B5EF4-FFF2-40B4-BE49-F238E27FC236}">
                <a16:creationId xmlns:a16="http://schemas.microsoft.com/office/drawing/2014/main" id="{F981CF97-57A2-919F-314D-BBD5A24F8C4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6148" name="Slide Number Placeholder 3">
            <a:extLst>
              <a:ext uri="{FF2B5EF4-FFF2-40B4-BE49-F238E27FC236}">
                <a16:creationId xmlns:a16="http://schemas.microsoft.com/office/drawing/2014/main" id="{839061E7-AC02-B02E-F0B0-35A74A394E6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1F65D909-8F2A-487C-B4DE-909447D25D54}" type="slidenum">
              <a:rPr lang="en-US" altLang="en-US" smtClean="0"/>
              <a:pPr/>
              <a:t>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3680319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Image Placeholder 1">
            <a:extLst>
              <a:ext uri="{FF2B5EF4-FFF2-40B4-BE49-F238E27FC236}">
                <a16:creationId xmlns:a16="http://schemas.microsoft.com/office/drawing/2014/main" id="{F70385B5-46C4-C0DF-EFF5-87E1E748AC15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5" name="Notes Placeholder 2">
            <a:extLst>
              <a:ext uri="{FF2B5EF4-FFF2-40B4-BE49-F238E27FC236}">
                <a16:creationId xmlns:a16="http://schemas.microsoft.com/office/drawing/2014/main" id="{DE1D596B-CE6E-986A-F69B-3CD97A4BE5A4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8196" name="Slide Number Placeholder 3">
            <a:extLst>
              <a:ext uri="{FF2B5EF4-FFF2-40B4-BE49-F238E27FC236}">
                <a16:creationId xmlns:a16="http://schemas.microsoft.com/office/drawing/2014/main" id="{5FFFA6E8-5247-7412-0970-7A2690F29B2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1363" indent="-2841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1413" indent="-2270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97025" indent="-2270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4225" indent="-2270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1425" indent="-2270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68625" indent="-2270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5825" indent="-2270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3025" indent="-2270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CBAB7495-1484-46A7-8EC5-C4A641FAB8EF}" type="slidenum">
              <a:rPr lang="en-US" altLang="en-US" smtClean="0">
                <a:solidFill>
                  <a:srgbClr val="000000"/>
                </a:solidFill>
                <a:latin typeface="Calibri" panose="020F0502020204030204" pitchFamily="34" charset="0"/>
              </a:rPr>
              <a:pPr/>
              <a:t>3</a:t>
            </a:fld>
            <a:endParaRPr lang="en-US" altLang="en-US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DDF54-D2F9-4CC4-AF1C-FE000AEEA61A}" type="datetimeFigureOut">
              <a:rPr lang="en-US" smtClean="0"/>
              <a:t>5/19/2024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BA218-2E76-46D8-A94D-B004BCE75F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86030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DDF54-D2F9-4CC4-AF1C-FE000AEEA61A}" type="datetimeFigureOut">
              <a:rPr lang="en-US" smtClean="0"/>
              <a:t>5/19/2024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BA218-2E76-46D8-A94D-B004BCE75F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75459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9718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019800" y="6245225"/>
            <a:ext cx="26670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r>
              <a:rPr lang="en-US"/>
              <a:t>:</a:t>
            </a: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D72C1694-0957-E69D-1A14-948F01E3C65A}"/>
              </a:ext>
            </a:extLst>
          </p:cNvPr>
          <p:cNvGrpSpPr/>
          <p:nvPr userDrawn="1"/>
        </p:nvGrpSpPr>
        <p:grpSpPr>
          <a:xfrm>
            <a:off x="-480" y="0"/>
            <a:ext cx="9153185" cy="6854017"/>
            <a:chOff x="-480" y="0"/>
            <a:chExt cx="9153185" cy="6854017"/>
          </a:xfrm>
          <a:solidFill>
            <a:schemeClr val="bg1">
              <a:lumMod val="65000"/>
            </a:schemeClr>
          </a:solidFill>
        </p:grpSpPr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07B81529-7497-FCFD-811E-4C7EC3267C89}"/>
                </a:ext>
              </a:extLst>
            </p:cNvPr>
            <p:cNvSpPr/>
            <p:nvPr userDrawn="1"/>
          </p:nvSpPr>
          <p:spPr>
            <a:xfrm>
              <a:off x="0" y="0"/>
              <a:ext cx="9144000" cy="4572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DC854854-E4EA-1FE3-517F-8A14ED1204A9}"/>
                </a:ext>
              </a:extLst>
            </p:cNvPr>
            <p:cNvSpPr/>
            <p:nvPr userDrawn="1"/>
          </p:nvSpPr>
          <p:spPr>
            <a:xfrm>
              <a:off x="8705" y="6812453"/>
              <a:ext cx="9144000" cy="41564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CD045BFC-BFA8-EEF6-F005-1063A31172BB}"/>
                </a:ext>
              </a:extLst>
            </p:cNvPr>
            <p:cNvSpPr/>
            <p:nvPr userDrawn="1"/>
          </p:nvSpPr>
          <p:spPr>
            <a:xfrm rot="16200000">
              <a:off x="-3358614" y="3405759"/>
              <a:ext cx="6766560" cy="5029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8589E52B-4F6D-8911-F2D7-5B8B42041E0D}"/>
                </a:ext>
              </a:extLst>
            </p:cNvPr>
            <p:cNvSpPr/>
            <p:nvPr userDrawn="1"/>
          </p:nvSpPr>
          <p:spPr>
            <a:xfrm rot="16200000">
              <a:off x="5744760" y="3401728"/>
              <a:ext cx="6766560" cy="41564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  <p:sldLayoutId id="2147483661" r:id="rId2"/>
    <p:sldLayoutId id="2147483662" r:id="rId3"/>
  </p:sldLayoutIdLst>
  <p:txStyles>
    <p:titleStyle>
      <a:lvl1pPr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defRPr sz="1600" b="1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2.emf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Isosceles Triangle 33">
            <a:extLst>
              <a:ext uri="{FF2B5EF4-FFF2-40B4-BE49-F238E27FC236}">
                <a16:creationId xmlns:a16="http://schemas.microsoft.com/office/drawing/2014/main" id="{BB96A89E-9A6C-EDC7-B7CD-E233422CFAB1}"/>
              </a:ext>
            </a:extLst>
          </p:cNvPr>
          <p:cNvSpPr/>
          <p:nvPr/>
        </p:nvSpPr>
        <p:spPr>
          <a:xfrm>
            <a:off x="4225925" y="1801294"/>
            <a:ext cx="4752975" cy="1169551"/>
          </a:xfrm>
          <a:prstGeom prst="triangle">
            <a:avLst>
              <a:gd name="adj" fmla="val 41458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2000"/>
          </a:p>
        </p:txBody>
      </p:sp>
      <p:sp>
        <p:nvSpPr>
          <p:cNvPr id="3075" name="Rectangle 150">
            <a:extLst>
              <a:ext uri="{FF2B5EF4-FFF2-40B4-BE49-F238E27FC236}">
                <a16:creationId xmlns:a16="http://schemas.microsoft.com/office/drawing/2014/main" id="{82A0C86E-8B4F-948F-814E-046F1F8834A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1925" y="76200"/>
            <a:ext cx="441007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800" b="1" dirty="0"/>
              <a:t>Cost of Quality (COQ)</a:t>
            </a:r>
          </a:p>
        </p:txBody>
      </p:sp>
      <p:sp>
        <p:nvSpPr>
          <p:cNvPr id="3076" name="Text Box 161">
            <a:extLst>
              <a:ext uri="{FF2B5EF4-FFF2-40B4-BE49-F238E27FC236}">
                <a16:creationId xmlns:a16="http://schemas.microsoft.com/office/drawing/2014/main" id="{D6A297CC-1EBF-49B8-DBD2-BDBBC1720E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8762" y="74613"/>
            <a:ext cx="2392073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1600" b="1" dirty="0"/>
              <a:t>Problem</a:t>
            </a:r>
          </a:p>
          <a:p>
            <a:pPr eaLnBrk="1" hangingPunct="1"/>
            <a:r>
              <a:rPr lang="en-US" altLang="en-US" sz="1600" dirty="0"/>
              <a:t>How to minimize the cost of quality? </a:t>
            </a:r>
            <a:endParaRPr lang="en-US" altLang="en-US" b="1" i="1" u="sng" dirty="0">
              <a:solidFill>
                <a:srgbClr val="FF0000"/>
              </a:solidFill>
            </a:endParaRPr>
          </a:p>
        </p:txBody>
      </p:sp>
      <p:sp>
        <p:nvSpPr>
          <p:cNvPr id="3077" name="Line 165">
            <a:extLst>
              <a:ext uri="{FF2B5EF4-FFF2-40B4-BE49-F238E27FC236}">
                <a16:creationId xmlns:a16="http://schemas.microsoft.com/office/drawing/2014/main" id="{D0BDFCFA-8F59-3186-7ACE-B27130904795}"/>
              </a:ext>
            </a:extLst>
          </p:cNvPr>
          <p:cNvSpPr>
            <a:spLocks noChangeShapeType="1"/>
          </p:cNvSpPr>
          <p:nvPr/>
        </p:nvSpPr>
        <p:spPr bwMode="auto">
          <a:xfrm>
            <a:off x="0" y="1066800"/>
            <a:ext cx="914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8" name="Line 166">
            <a:extLst>
              <a:ext uri="{FF2B5EF4-FFF2-40B4-BE49-F238E27FC236}">
                <a16:creationId xmlns:a16="http://schemas.microsoft.com/office/drawing/2014/main" id="{582D008A-D2EA-304F-87A8-893388D7FCB1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089525" y="20638"/>
            <a:ext cx="0" cy="1066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" name="Text Box 152">
            <a:extLst>
              <a:ext uri="{FF2B5EF4-FFF2-40B4-BE49-F238E27FC236}">
                <a16:creationId xmlns:a16="http://schemas.microsoft.com/office/drawing/2014/main" id="{8AB95115-47B5-8A07-55F3-014484F8437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90255" y="2952095"/>
            <a:ext cx="5120640" cy="3785652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 cmpd="thinThick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sz="1600" dirty="0"/>
              <a:t>Define quality goals; COQ of 10–15% may be OK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600" dirty="0"/>
              <a:t>Collect cost data: internal failure, external failure, appraisal, prevention 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600" dirty="0"/>
              <a:t>Identify which quality costs should be reduced      (if any), then use appropriate methods for each: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 dirty="0"/>
              <a:t>For </a:t>
            </a:r>
            <a:r>
              <a:rPr lang="en-US" sz="1600" u="sng" dirty="0"/>
              <a:t>Internal Failure</a:t>
            </a:r>
            <a:r>
              <a:rPr lang="en-US" sz="1600" dirty="0"/>
              <a:t> costs: </a:t>
            </a:r>
            <a:r>
              <a:rPr lang="en-US" sz="1600" dirty="0">
                <a:effectLst/>
              </a:rPr>
              <a:t>Poka-Yoke (Mistake-Proofing), Root Cause Analysis,…</a:t>
            </a:r>
            <a:endParaRPr lang="en-US" sz="1600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 dirty="0"/>
              <a:t>For </a:t>
            </a:r>
            <a:r>
              <a:rPr lang="en-US" sz="1600" u="sng" dirty="0"/>
              <a:t>External Failure </a:t>
            </a:r>
            <a:r>
              <a:rPr lang="en-US" sz="1600" dirty="0"/>
              <a:t>costs: </a:t>
            </a:r>
            <a:r>
              <a:rPr lang="en-US" sz="1600" dirty="0">
                <a:effectLst/>
              </a:rPr>
              <a:t>Customer Surveys, Warranty Programs, …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 dirty="0"/>
              <a:t>For </a:t>
            </a:r>
            <a:r>
              <a:rPr lang="en-US" sz="1600" u="sng" dirty="0"/>
              <a:t>Appraisal</a:t>
            </a:r>
            <a:r>
              <a:rPr lang="en-US" sz="1600" dirty="0"/>
              <a:t> costs: </a:t>
            </a:r>
            <a:r>
              <a:rPr lang="en-US" sz="1600" dirty="0">
                <a:effectLst/>
              </a:rPr>
              <a:t>Statistical Process Control (</a:t>
            </a:r>
            <a:r>
              <a:rPr lang="en-US" sz="1600" dirty="0" err="1">
                <a:effectLst/>
              </a:rPr>
              <a:t>SPC</a:t>
            </a:r>
            <a:r>
              <a:rPr lang="en-US" sz="1600" dirty="0">
                <a:effectLst/>
              </a:rPr>
              <a:t>), Statistical inspections, …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 dirty="0"/>
              <a:t>For </a:t>
            </a:r>
            <a:r>
              <a:rPr lang="en-US" sz="1600" u="sng" dirty="0"/>
              <a:t>Prevention</a:t>
            </a:r>
            <a:r>
              <a:rPr lang="en-US" sz="1600" dirty="0"/>
              <a:t> costs: Audits, </a:t>
            </a:r>
            <a:r>
              <a:rPr lang="en-US" sz="1600" dirty="0">
                <a:effectLst/>
              </a:rPr>
              <a:t>Employee Training, …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600" dirty="0"/>
              <a:t>Implement determined quality improvements.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600" dirty="0"/>
              <a:t>Repeat</a:t>
            </a:r>
          </a:p>
        </p:txBody>
      </p:sp>
      <p:sp>
        <p:nvSpPr>
          <p:cNvPr id="3080" name="Rectangle 32">
            <a:extLst>
              <a:ext uri="{FF2B5EF4-FFF2-40B4-BE49-F238E27FC236}">
                <a16:creationId xmlns:a16="http://schemas.microsoft.com/office/drawing/2014/main" id="{67B1F53B-8B49-780D-35B8-8FD513044DA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22862" y="1379537"/>
            <a:ext cx="2478087" cy="1017161"/>
          </a:xfrm>
          <a:prstGeom prst="rect">
            <a:avLst/>
          </a:prstGeom>
          <a:solidFill>
            <a:srgbClr val="CCEC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square" lIns="92927" tIns="46462" rIns="92927" bIns="46462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en-US" sz="2000" b="1" dirty="0"/>
              <a:t>Minimize </a:t>
            </a:r>
          </a:p>
          <a:p>
            <a:pPr algn="ctr"/>
            <a:r>
              <a:rPr lang="en-US" altLang="en-US" sz="2000" b="1" dirty="0"/>
              <a:t>Cost of Quality</a:t>
            </a:r>
          </a:p>
          <a:p>
            <a:r>
              <a:rPr lang="en-US" altLang="en-US" sz="2000" b="1" dirty="0"/>
              <a:t>     </a:t>
            </a:r>
          </a:p>
        </p:txBody>
      </p:sp>
      <p:cxnSp>
        <p:nvCxnSpPr>
          <p:cNvPr id="3081" name="Straight Arrow Connector 47">
            <a:extLst>
              <a:ext uri="{FF2B5EF4-FFF2-40B4-BE49-F238E27FC236}">
                <a16:creationId xmlns:a16="http://schemas.microsoft.com/office/drawing/2014/main" id="{D53887EE-68C1-89AA-2506-5DEC0C964C5E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7614033" y="2390477"/>
            <a:ext cx="1171575" cy="1588"/>
          </a:xfrm>
          <a:prstGeom prst="straightConnector1">
            <a:avLst/>
          </a:prstGeom>
          <a:noFill/>
          <a:ln w="19050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082" name="TextBox 44">
            <a:extLst>
              <a:ext uri="{FF2B5EF4-FFF2-40B4-BE49-F238E27FC236}">
                <a16:creationId xmlns:a16="http://schemas.microsoft.com/office/drawing/2014/main" id="{2B0B992E-ECCB-DEC4-AA2C-C61E5FC11A6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1509" y="1616687"/>
            <a:ext cx="1309688" cy="738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171450" indent="-1714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indent="0" eaLnBrk="1" hangingPunct="1"/>
            <a:r>
              <a:rPr lang="en-US" altLang="en-US" sz="1400" dirty="0">
                <a:solidFill>
                  <a:srgbClr val="0070C0"/>
                </a:solidFill>
              </a:rPr>
              <a:t>Find 4 costs making up cost of quality</a:t>
            </a:r>
          </a:p>
        </p:txBody>
      </p:sp>
      <p:cxnSp>
        <p:nvCxnSpPr>
          <p:cNvPr id="3083" name="Straight Arrow Connector 47">
            <a:extLst>
              <a:ext uri="{FF2B5EF4-FFF2-40B4-BE49-F238E27FC236}">
                <a16:creationId xmlns:a16="http://schemas.microsoft.com/office/drawing/2014/main" id="{0780B184-9D72-C0C1-0F07-0A996E63F8CC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3952875" y="2390477"/>
            <a:ext cx="1169987" cy="1588"/>
          </a:xfrm>
          <a:prstGeom prst="straightConnector1">
            <a:avLst/>
          </a:prstGeom>
          <a:noFill/>
          <a:ln w="19050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084" name="TextBox 44">
            <a:extLst>
              <a:ext uri="{FF2B5EF4-FFF2-40B4-BE49-F238E27FC236}">
                <a16:creationId xmlns:a16="http://schemas.microsoft.com/office/drawing/2014/main" id="{7EDD3D3B-43CB-35EA-687B-7AF37F3006E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93013" y="1221675"/>
            <a:ext cx="1550987" cy="11695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171450" indent="-1714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 typeface="Arial" panose="020B0604020202020204" pitchFamily="34" charset="0"/>
              <a:buChar char="•"/>
            </a:pPr>
            <a:r>
              <a:rPr lang="en-US" altLang="en-US" sz="1400" dirty="0">
                <a:solidFill>
                  <a:srgbClr val="0070C0"/>
                </a:solidFill>
              </a:rPr>
              <a:t>Choose which cost to reduce</a:t>
            </a:r>
          </a:p>
          <a:p>
            <a:pPr eaLnBrk="1" hangingPunct="1">
              <a:buFont typeface="Arial" panose="020B0604020202020204" pitchFamily="34" charset="0"/>
              <a:buChar char="•"/>
            </a:pPr>
            <a:r>
              <a:rPr lang="en-US" altLang="en-US" sz="1400" dirty="0">
                <a:solidFill>
                  <a:srgbClr val="0070C0"/>
                </a:solidFill>
              </a:rPr>
              <a:t>Implement quality improvements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8ABC3F5F-0259-8E72-AA0A-D6BC91577026}"/>
              </a:ext>
            </a:extLst>
          </p:cNvPr>
          <p:cNvSpPr txBox="1"/>
          <p:nvPr/>
        </p:nvSpPr>
        <p:spPr>
          <a:xfrm>
            <a:off x="0" y="6618288"/>
            <a:ext cx="2867025" cy="23018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US" sz="900" dirty="0">
                <a:solidFill>
                  <a:schemeClr val="bg1">
                    <a:lumMod val="50000"/>
                  </a:schemeClr>
                </a:solidFill>
                <a:latin typeface="Arial" charset="0"/>
              </a:rPr>
              <a:t>Copyright © 2024 Dan Zwillinger. All rights reserved.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D0CB98E-6E33-8E3F-F6B2-C36C435522CF}"/>
              </a:ext>
            </a:extLst>
          </p:cNvPr>
          <p:cNvSpPr txBox="1"/>
          <p:nvPr/>
        </p:nvSpPr>
        <p:spPr>
          <a:xfrm>
            <a:off x="127000" y="1370013"/>
            <a:ext cx="3383280" cy="2800767"/>
          </a:xfrm>
          <a:prstGeom prst="rect">
            <a:avLst/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defPPr>
              <a:defRPr lang="en-US"/>
            </a:defPPr>
            <a:lvl1pPr>
              <a:spcBef>
                <a:spcPct val="50000"/>
              </a:spcBef>
              <a:defRPr sz="1400" b="1"/>
            </a:lvl1pPr>
          </a:lstStyle>
          <a:p>
            <a:pPr marL="285750" indent="-285750"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r>
              <a:rPr lang="en-US" sz="1600" dirty="0">
                <a:solidFill>
                  <a:srgbClr val="0070C0"/>
                </a:solidFill>
              </a:rPr>
              <a:t>Cost of Quality=</a:t>
            </a:r>
            <a:r>
              <a:rPr lang="en-US" sz="1600" dirty="0" err="1">
                <a:solidFill>
                  <a:srgbClr val="0070C0"/>
                </a:solidFill>
              </a:rPr>
              <a:t>COPQ+COGQ</a:t>
            </a:r>
            <a:endParaRPr lang="en-US" sz="1600" dirty="0">
              <a:solidFill>
                <a:srgbClr val="0070C0"/>
              </a:solidFill>
            </a:endParaRPr>
          </a:p>
          <a:p>
            <a:pPr marL="285750" indent="-285750" eaLnBrk="1" hangingPunct="1"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r>
              <a:rPr lang="en-US" sz="1600" dirty="0"/>
              <a:t>Cost of Poor Quality </a:t>
            </a:r>
            <a:r>
              <a:rPr lang="en-US" sz="1600" dirty="0">
                <a:solidFill>
                  <a:srgbClr val="0070C0"/>
                </a:solidFill>
              </a:rPr>
              <a:t>(</a:t>
            </a:r>
            <a:r>
              <a:rPr lang="en-US" sz="1600" dirty="0" err="1">
                <a:solidFill>
                  <a:srgbClr val="0070C0"/>
                </a:solidFill>
              </a:rPr>
              <a:t>COPQ</a:t>
            </a:r>
            <a:r>
              <a:rPr lang="en-US" sz="1600" dirty="0">
                <a:solidFill>
                  <a:srgbClr val="0070C0"/>
                </a:solidFill>
              </a:rPr>
              <a:t>)</a:t>
            </a:r>
          </a:p>
          <a:p>
            <a:pPr marL="742950" lvl="1" indent="-285750"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r>
              <a:rPr lang="en-US" sz="1600" dirty="0"/>
              <a:t>c</a:t>
            </a:r>
            <a:r>
              <a:rPr lang="en-US" sz="1600" b="0" dirty="0"/>
              <a:t>ost associated with poor-quality products/services</a:t>
            </a:r>
          </a:p>
          <a:p>
            <a:pPr marL="742950" lvl="1" indent="-285750"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r>
              <a:rPr lang="en-US" sz="1600" b="0" dirty="0"/>
              <a:t>= </a:t>
            </a:r>
            <a:r>
              <a:rPr lang="en-US" sz="1600" b="0" u="sng" dirty="0"/>
              <a:t>Internal Failure </a:t>
            </a:r>
            <a:r>
              <a:rPr lang="en-US" sz="1600" b="0" dirty="0"/>
              <a:t>costs +   </a:t>
            </a:r>
            <a:r>
              <a:rPr lang="en-US" sz="1600" b="0" dirty="0">
                <a:solidFill>
                  <a:srgbClr val="FFFF00"/>
                </a:solidFill>
              </a:rPr>
              <a:t>.</a:t>
            </a:r>
            <a:r>
              <a:rPr lang="en-US" sz="1200" b="0" dirty="0">
                <a:solidFill>
                  <a:srgbClr val="FFFF00"/>
                </a:solidFill>
              </a:rPr>
              <a:t>   </a:t>
            </a:r>
            <a:r>
              <a:rPr lang="en-US" sz="1600" b="0" u="sng" dirty="0"/>
              <a:t>External Failure </a:t>
            </a:r>
            <a:r>
              <a:rPr lang="en-US" sz="1600" b="0" dirty="0"/>
              <a:t>costs</a:t>
            </a:r>
            <a:endParaRPr lang="en-US" sz="1600" b="0" dirty="0">
              <a:latin typeface="Arial" charset="0"/>
            </a:endParaRPr>
          </a:p>
          <a:p>
            <a:pPr marL="285750" indent="-285750" eaLnBrk="1" hangingPunct="1"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r>
              <a:rPr lang="en-US" sz="1600" dirty="0"/>
              <a:t>Cost of Good Quality </a:t>
            </a:r>
            <a:r>
              <a:rPr lang="en-US" sz="1600" dirty="0">
                <a:solidFill>
                  <a:srgbClr val="0070C0"/>
                </a:solidFill>
              </a:rPr>
              <a:t>(</a:t>
            </a:r>
            <a:r>
              <a:rPr lang="en-US" sz="1600" dirty="0" err="1">
                <a:solidFill>
                  <a:srgbClr val="0070C0"/>
                </a:solidFill>
              </a:rPr>
              <a:t>COGQ</a:t>
            </a:r>
            <a:r>
              <a:rPr lang="en-US" sz="1600" dirty="0">
                <a:solidFill>
                  <a:srgbClr val="0070C0"/>
                </a:solidFill>
              </a:rPr>
              <a:t>)</a:t>
            </a:r>
          </a:p>
          <a:p>
            <a:pPr marL="742950" lvl="1" indent="-285750"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r>
              <a:rPr lang="en-US" sz="1600" b="0" dirty="0"/>
              <a:t>cost to prevent poor-quality products/services </a:t>
            </a:r>
          </a:p>
          <a:p>
            <a:pPr marL="742950" lvl="1" indent="-285750"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r>
              <a:rPr lang="en-US" sz="1600" b="0" dirty="0"/>
              <a:t>= </a:t>
            </a:r>
            <a:r>
              <a:rPr lang="en-US" sz="1600" b="0" u="sng" dirty="0"/>
              <a:t>Appraisal</a:t>
            </a:r>
            <a:r>
              <a:rPr lang="en-US" sz="1600" b="0" dirty="0"/>
              <a:t> costs +            </a:t>
            </a:r>
            <a:r>
              <a:rPr lang="en-US" sz="1600" b="0" dirty="0">
                <a:solidFill>
                  <a:srgbClr val="FFFF00"/>
                </a:solidFill>
              </a:rPr>
              <a:t>.</a:t>
            </a:r>
            <a:r>
              <a:rPr lang="en-US" sz="1200" b="0" dirty="0">
                <a:solidFill>
                  <a:srgbClr val="FFFF00"/>
                </a:solidFill>
              </a:rPr>
              <a:t>   </a:t>
            </a:r>
            <a:r>
              <a:rPr lang="en-US" sz="1600" b="0" u="sng" dirty="0"/>
              <a:t>Preventative</a:t>
            </a:r>
            <a:r>
              <a:rPr lang="en-US" sz="1600" b="0" dirty="0"/>
              <a:t> costs</a:t>
            </a:r>
          </a:p>
        </p:txBody>
      </p:sp>
      <p:sp>
        <p:nvSpPr>
          <p:cNvPr id="4" name="Text Box 44">
            <a:extLst>
              <a:ext uri="{FF2B5EF4-FFF2-40B4-BE49-F238E27FC236}">
                <a16:creationId xmlns:a16="http://schemas.microsoft.com/office/drawing/2014/main" id="{83E91288-1A5F-1CB7-D85C-A4E8D29B698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42231" y="28979"/>
            <a:ext cx="1055687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600" b="1" dirty="0">
                <a:solidFill>
                  <a:srgbClr val="000000"/>
                </a:solidFill>
              </a:rPr>
              <a:t>Difficulty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21B176D-B7FD-3BBE-B9B6-8203EDA8706C}"/>
              </a:ext>
            </a:extLst>
          </p:cNvPr>
          <p:cNvSpPr txBox="1"/>
          <p:nvPr/>
        </p:nvSpPr>
        <p:spPr>
          <a:xfrm>
            <a:off x="7880330" y="357693"/>
            <a:ext cx="979488" cy="523220"/>
          </a:xfrm>
          <a:prstGeom prst="rect">
            <a:avLst/>
          </a:prstGeom>
          <a:solidFill>
            <a:srgbClr val="FF99CC"/>
          </a:solidFill>
        </p:spPr>
        <p:txBody>
          <a:bodyPr wrap="square" rtlCol="0">
            <a:spAutoFit/>
          </a:bodyPr>
          <a:lstStyle/>
          <a:p>
            <a:pPr algn="ctr">
              <a:buNone/>
            </a:pPr>
            <a:r>
              <a:rPr lang="en-US" sz="1400" dirty="0"/>
              <a:t>Work with an SME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2736862F-B3DF-CA47-4DEC-7DA070FB0AFC}"/>
              </a:ext>
            </a:extLst>
          </p:cNvPr>
          <p:cNvCxnSpPr/>
          <p:nvPr/>
        </p:nvCxnSpPr>
        <p:spPr>
          <a:xfrm flipV="1">
            <a:off x="1149820" y="4521631"/>
            <a:ext cx="0" cy="1481554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BAC84471-C8BA-9998-55EE-937B9C7C52C7}"/>
              </a:ext>
            </a:extLst>
          </p:cNvPr>
          <p:cNvCxnSpPr>
            <a:cxnSpLocks/>
          </p:cNvCxnSpPr>
          <p:nvPr/>
        </p:nvCxnSpPr>
        <p:spPr>
          <a:xfrm>
            <a:off x="1149820" y="6003185"/>
            <a:ext cx="2078005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A1D4CEBE-4123-1117-354A-54C81A619E55}"/>
              </a:ext>
            </a:extLst>
          </p:cNvPr>
          <p:cNvSpPr txBox="1"/>
          <p:nvPr/>
        </p:nvSpPr>
        <p:spPr>
          <a:xfrm>
            <a:off x="1604457" y="6066744"/>
            <a:ext cx="116089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Quality level</a:t>
            </a:r>
          </a:p>
        </p:txBody>
      </p:sp>
      <p:sp>
        <p:nvSpPr>
          <p:cNvPr id="14" name="Arrow: Right 13">
            <a:extLst>
              <a:ext uri="{FF2B5EF4-FFF2-40B4-BE49-F238E27FC236}">
                <a16:creationId xmlns:a16="http://schemas.microsoft.com/office/drawing/2014/main" id="{CE105786-DF7F-60D9-4949-8FA2647F2717}"/>
              </a:ext>
            </a:extLst>
          </p:cNvPr>
          <p:cNvSpPr/>
          <p:nvPr/>
        </p:nvSpPr>
        <p:spPr>
          <a:xfrm>
            <a:off x="1819144" y="6364920"/>
            <a:ext cx="731520" cy="230187"/>
          </a:xfrm>
          <a:prstGeom prst="rightArrow">
            <a:avLst/>
          </a:prstGeom>
          <a:solidFill>
            <a:srgbClr val="FFC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C000"/>
              </a:solidFill>
            </a:endParaRPr>
          </a:p>
        </p:txBody>
      </p:sp>
      <p:sp>
        <p:nvSpPr>
          <p:cNvPr id="15" name="Arrow: Right 14">
            <a:extLst>
              <a:ext uri="{FF2B5EF4-FFF2-40B4-BE49-F238E27FC236}">
                <a16:creationId xmlns:a16="http://schemas.microsoft.com/office/drawing/2014/main" id="{A2DE3DD2-9FCB-9040-99F1-C133807518FA}"/>
              </a:ext>
            </a:extLst>
          </p:cNvPr>
          <p:cNvSpPr/>
          <p:nvPr/>
        </p:nvSpPr>
        <p:spPr>
          <a:xfrm rot="16200000">
            <a:off x="621594" y="5017173"/>
            <a:ext cx="731520" cy="230187"/>
          </a:xfrm>
          <a:prstGeom prst="rightArrow">
            <a:avLst/>
          </a:prstGeom>
          <a:solidFill>
            <a:srgbClr val="FFC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C000"/>
              </a:solidFill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569FAC8F-68C6-762A-9430-2430F0F5FDF4}"/>
              </a:ext>
            </a:extLst>
          </p:cNvPr>
          <p:cNvSpPr txBox="1"/>
          <p:nvPr/>
        </p:nvSpPr>
        <p:spPr>
          <a:xfrm>
            <a:off x="-20510" y="4749323"/>
            <a:ext cx="957642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/>
              <a:t>Quality cost per unit</a:t>
            </a:r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FFA26D39-9DC0-3E86-4D92-80EBED9D0F85}"/>
              </a:ext>
            </a:extLst>
          </p:cNvPr>
          <p:cNvSpPr/>
          <p:nvPr/>
        </p:nvSpPr>
        <p:spPr>
          <a:xfrm>
            <a:off x="1279797" y="4824670"/>
            <a:ext cx="1613647" cy="1043492"/>
          </a:xfrm>
          <a:custGeom>
            <a:avLst/>
            <a:gdLst>
              <a:gd name="connsiteX0" fmla="*/ 0 w 1613647"/>
              <a:gd name="connsiteY0" fmla="*/ 1043492 h 1043492"/>
              <a:gd name="connsiteX1" fmla="*/ 172122 w 1613647"/>
              <a:gd name="connsiteY1" fmla="*/ 1043492 h 1043492"/>
              <a:gd name="connsiteX2" fmla="*/ 527124 w 1613647"/>
              <a:gd name="connsiteY2" fmla="*/ 1032734 h 1043492"/>
              <a:gd name="connsiteX3" fmla="*/ 731520 w 1613647"/>
              <a:gd name="connsiteY3" fmla="*/ 935916 h 1043492"/>
              <a:gd name="connsiteX4" fmla="*/ 1011218 w 1613647"/>
              <a:gd name="connsiteY4" fmla="*/ 806824 h 1043492"/>
              <a:gd name="connsiteX5" fmla="*/ 1258644 w 1613647"/>
              <a:gd name="connsiteY5" fmla="*/ 591671 h 1043492"/>
              <a:gd name="connsiteX6" fmla="*/ 1506070 w 1613647"/>
              <a:gd name="connsiteY6" fmla="*/ 279699 h 1043492"/>
              <a:gd name="connsiteX7" fmla="*/ 1613647 w 1613647"/>
              <a:gd name="connsiteY7" fmla="*/ 0 h 1043492"/>
              <a:gd name="connsiteX8" fmla="*/ 1613647 w 1613647"/>
              <a:gd name="connsiteY8" fmla="*/ 0 h 10434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613647" h="1043492">
                <a:moveTo>
                  <a:pt x="0" y="1043492"/>
                </a:moveTo>
                <a:lnTo>
                  <a:pt x="172122" y="1043492"/>
                </a:lnTo>
                <a:lnTo>
                  <a:pt x="527124" y="1032734"/>
                </a:lnTo>
                <a:cubicBezTo>
                  <a:pt x="620357" y="1014805"/>
                  <a:pt x="731520" y="935916"/>
                  <a:pt x="731520" y="935916"/>
                </a:cubicBezTo>
                <a:cubicBezTo>
                  <a:pt x="812202" y="898264"/>
                  <a:pt x="923364" y="864198"/>
                  <a:pt x="1011218" y="806824"/>
                </a:cubicBezTo>
                <a:cubicBezTo>
                  <a:pt x="1099072" y="749450"/>
                  <a:pt x="1176169" y="679525"/>
                  <a:pt x="1258644" y="591671"/>
                </a:cubicBezTo>
                <a:cubicBezTo>
                  <a:pt x="1341119" y="503817"/>
                  <a:pt x="1446903" y="378311"/>
                  <a:pt x="1506070" y="279699"/>
                </a:cubicBezTo>
                <a:cubicBezTo>
                  <a:pt x="1565237" y="181087"/>
                  <a:pt x="1613647" y="0"/>
                  <a:pt x="1613647" y="0"/>
                </a:cubicBezTo>
                <a:lnTo>
                  <a:pt x="1613647" y="0"/>
                </a:lnTo>
              </a:path>
            </a:pathLst>
          </a:cu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B7E356C6-E131-69F4-0244-8B0C6AA0CB53}"/>
              </a:ext>
            </a:extLst>
          </p:cNvPr>
          <p:cNvSpPr/>
          <p:nvPr/>
        </p:nvSpPr>
        <p:spPr>
          <a:xfrm>
            <a:off x="1511395" y="4813736"/>
            <a:ext cx="1624405" cy="1032734"/>
          </a:xfrm>
          <a:custGeom>
            <a:avLst/>
            <a:gdLst>
              <a:gd name="connsiteX0" fmla="*/ 0 w 1624405"/>
              <a:gd name="connsiteY0" fmla="*/ 0 h 1032734"/>
              <a:gd name="connsiteX1" fmla="*/ 96819 w 1624405"/>
              <a:gd name="connsiteY1" fmla="*/ 182880 h 1032734"/>
              <a:gd name="connsiteX2" fmla="*/ 290456 w 1624405"/>
              <a:gd name="connsiteY2" fmla="*/ 355002 h 1032734"/>
              <a:gd name="connsiteX3" fmla="*/ 430306 w 1624405"/>
              <a:gd name="connsiteY3" fmla="*/ 484094 h 1032734"/>
              <a:gd name="connsiteX4" fmla="*/ 731520 w 1624405"/>
              <a:gd name="connsiteY4" fmla="*/ 645459 h 1032734"/>
              <a:gd name="connsiteX5" fmla="*/ 989703 w 1624405"/>
              <a:gd name="connsiteY5" fmla="*/ 828339 h 1032734"/>
              <a:gd name="connsiteX6" fmla="*/ 1204856 w 1624405"/>
              <a:gd name="connsiteY6" fmla="*/ 882127 h 1032734"/>
              <a:gd name="connsiteX7" fmla="*/ 1624405 w 1624405"/>
              <a:gd name="connsiteY7" fmla="*/ 1032734 h 1032734"/>
              <a:gd name="connsiteX8" fmla="*/ 1624405 w 1624405"/>
              <a:gd name="connsiteY8" fmla="*/ 1032734 h 10327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624405" h="1032734">
                <a:moveTo>
                  <a:pt x="0" y="0"/>
                </a:moveTo>
                <a:cubicBezTo>
                  <a:pt x="24205" y="61856"/>
                  <a:pt x="48410" y="123713"/>
                  <a:pt x="96819" y="182880"/>
                </a:cubicBezTo>
                <a:cubicBezTo>
                  <a:pt x="145228" y="242047"/>
                  <a:pt x="234875" y="304800"/>
                  <a:pt x="290456" y="355002"/>
                </a:cubicBezTo>
                <a:cubicBezTo>
                  <a:pt x="346037" y="405204"/>
                  <a:pt x="356795" y="435685"/>
                  <a:pt x="430306" y="484094"/>
                </a:cubicBezTo>
                <a:cubicBezTo>
                  <a:pt x="503817" y="532504"/>
                  <a:pt x="638287" y="588085"/>
                  <a:pt x="731520" y="645459"/>
                </a:cubicBezTo>
                <a:cubicBezTo>
                  <a:pt x="824753" y="702833"/>
                  <a:pt x="910814" y="788894"/>
                  <a:pt x="989703" y="828339"/>
                </a:cubicBezTo>
                <a:cubicBezTo>
                  <a:pt x="1068592" y="867784"/>
                  <a:pt x="1099073" y="848061"/>
                  <a:pt x="1204856" y="882127"/>
                </a:cubicBezTo>
                <a:cubicBezTo>
                  <a:pt x="1310639" y="916193"/>
                  <a:pt x="1624405" y="1032734"/>
                  <a:pt x="1624405" y="1032734"/>
                </a:cubicBezTo>
                <a:lnTo>
                  <a:pt x="1624405" y="1032734"/>
                </a:lnTo>
              </a:path>
            </a:pathLst>
          </a:cu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37162D57-A699-3456-3427-2026BF9E9D44}"/>
              </a:ext>
            </a:extLst>
          </p:cNvPr>
          <p:cNvSpPr txBox="1"/>
          <p:nvPr/>
        </p:nvSpPr>
        <p:spPr>
          <a:xfrm>
            <a:off x="1149820" y="5187803"/>
            <a:ext cx="81304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err="1">
                <a:solidFill>
                  <a:srgbClr val="0070C0"/>
                </a:solidFill>
              </a:rPr>
              <a:t>COGQ</a:t>
            </a:r>
            <a:endParaRPr lang="en-US" sz="1600" dirty="0">
              <a:solidFill>
                <a:srgbClr val="0070C0"/>
              </a:solidFill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3F996F2D-6D08-424F-6270-0764DEBC44DE}"/>
              </a:ext>
            </a:extLst>
          </p:cNvPr>
          <p:cNvSpPr txBox="1"/>
          <p:nvPr/>
        </p:nvSpPr>
        <p:spPr>
          <a:xfrm>
            <a:off x="2684821" y="5099481"/>
            <a:ext cx="78899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err="1">
                <a:solidFill>
                  <a:srgbClr val="FF0000"/>
                </a:solidFill>
              </a:rPr>
              <a:t>COPQ</a:t>
            </a:r>
            <a:endParaRPr lang="en-US" sz="16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286692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48DF41B4-5ADD-0BEB-9FBA-41FF0ABD398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02606" y="1199236"/>
            <a:ext cx="3472202" cy="2409283"/>
          </a:xfrm>
          <a:prstGeom prst="rect">
            <a:avLst/>
          </a:prstGeom>
        </p:spPr>
      </p:pic>
      <p:sp>
        <p:nvSpPr>
          <p:cNvPr id="5123" name="Line 6">
            <a:extLst>
              <a:ext uri="{FF2B5EF4-FFF2-40B4-BE49-F238E27FC236}">
                <a16:creationId xmlns:a16="http://schemas.microsoft.com/office/drawing/2014/main" id="{0DAB936D-49F7-1A30-F459-B4030A6CB57D}"/>
              </a:ext>
            </a:extLst>
          </p:cNvPr>
          <p:cNvSpPr>
            <a:spLocks noChangeShapeType="1"/>
          </p:cNvSpPr>
          <p:nvPr/>
        </p:nvSpPr>
        <p:spPr bwMode="auto">
          <a:xfrm>
            <a:off x="0" y="650875"/>
            <a:ext cx="914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4" name="Rectangle 150">
            <a:extLst>
              <a:ext uri="{FF2B5EF4-FFF2-40B4-BE49-F238E27FC236}">
                <a16:creationId xmlns:a16="http://schemas.microsoft.com/office/drawing/2014/main" id="{A7E82435-976E-4CA7-5C16-D698A53B0D5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1925" y="76200"/>
            <a:ext cx="898207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800" b="1" dirty="0"/>
              <a:t>Cost of Quality (COQ) – Example – Making widgets 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C4CE0898-6F33-1E18-5AB3-6EEEA5B2C7BE}"/>
              </a:ext>
            </a:extLst>
          </p:cNvPr>
          <p:cNvSpPr txBox="1"/>
          <p:nvPr/>
        </p:nvSpPr>
        <p:spPr>
          <a:xfrm>
            <a:off x="0" y="6618288"/>
            <a:ext cx="2867025" cy="23018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US" sz="900" dirty="0">
                <a:solidFill>
                  <a:schemeClr val="bg1">
                    <a:lumMod val="50000"/>
                  </a:schemeClr>
                </a:solidFill>
                <a:latin typeface="Arial" charset="0"/>
              </a:rPr>
              <a:t>Copyright © 2024 Dan Zwillinger. All rights reserved.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3B64F05-1F6A-FD5E-1E67-DD8F10EF5048}"/>
              </a:ext>
            </a:extLst>
          </p:cNvPr>
          <p:cNvSpPr txBox="1"/>
          <p:nvPr/>
        </p:nvSpPr>
        <p:spPr>
          <a:xfrm>
            <a:off x="161925" y="702331"/>
            <a:ext cx="8634626" cy="550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1" hangingPunct="1">
              <a:spcBef>
                <a:spcPts val="0"/>
              </a:spcBef>
              <a:defRPr/>
            </a:pPr>
            <a:r>
              <a:rPr lang="en-US" sz="1600" b="0" dirty="0">
                <a:latin typeface="Arial" charset="0"/>
              </a:rPr>
              <a:t>Imagine we are making widgets.</a:t>
            </a:r>
          </a:p>
          <a:p>
            <a:pPr eaLnBrk="1" hangingPunct="1">
              <a:spcBef>
                <a:spcPts val="0"/>
              </a:spcBef>
              <a:defRPr/>
            </a:pPr>
            <a:r>
              <a:rPr lang="en-US" sz="1600" dirty="0"/>
              <a:t>The per unit costs of good quality (</a:t>
            </a:r>
            <a:r>
              <a:rPr lang="en-US" sz="1600" dirty="0" err="1"/>
              <a:t>COGQ</a:t>
            </a:r>
            <a:r>
              <a:rPr lang="en-US" sz="1600" dirty="0"/>
              <a:t>) and poor quality (</a:t>
            </a:r>
            <a:r>
              <a:rPr lang="en-US" sz="1600" dirty="0" err="1"/>
              <a:t>COPQ</a:t>
            </a:r>
            <a:r>
              <a:rPr lang="en-US" sz="1600" dirty="0"/>
              <a:t>) are below</a:t>
            </a:r>
          </a:p>
          <a:p>
            <a:pPr marL="285750" indent="-285750" eaLnBrk="1" hangingPunct="1"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endParaRPr lang="en-US" sz="1600" b="0" dirty="0">
              <a:latin typeface="Arial" charset="0"/>
            </a:endParaRPr>
          </a:p>
          <a:p>
            <a:pPr marL="285750" indent="-285750" eaLnBrk="1" hangingPunct="1"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endParaRPr lang="en-US" sz="1600" dirty="0"/>
          </a:p>
          <a:p>
            <a:pPr marL="285750" indent="-285750" eaLnBrk="1" hangingPunct="1"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endParaRPr lang="en-US" sz="1600" b="0" dirty="0">
              <a:latin typeface="Arial" charset="0"/>
            </a:endParaRPr>
          </a:p>
          <a:p>
            <a:pPr marL="285750" indent="-285750" eaLnBrk="1" hangingPunct="1"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endParaRPr lang="en-US" sz="1600" dirty="0"/>
          </a:p>
          <a:p>
            <a:pPr marL="285750" indent="-285750" eaLnBrk="1" hangingPunct="1"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endParaRPr lang="en-US" sz="1600" b="0" dirty="0">
              <a:latin typeface="Arial" charset="0"/>
            </a:endParaRPr>
          </a:p>
          <a:p>
            <a:pPr marL="285750" indent="-285750" eaLnBrk="1" hangingPunct="1"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endParaRPr lang="en-US" sz="1600" dirty="0"/>
          </a:p>
          <a:p>
            <a:pPr marL="285750" indent="-285750" eaLnBrk="1" hangingPunct="1"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endParaRPr lang="en-US" sz="1600" dirty="0"/>
          </a:p>
          <a:p>
            <a:pPr marL="285750" indent="-285750" eaLnBrk="1" hangingPunct="1"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endParaRPr lang="en-US" sz="1600" dirty="0"/>
          </a:p>
          <a:p>
            <a:pPr marL="285750" indent="-285750" eaLnBrk="1" hangingPunct="1"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endParaRPr lang="en-US" sz="1600" dirty="0"/>
          </a:p>
          <a:p>
            <a:pPr eaLnBrk="1" hangingPunct="1">
              <a:spcBef>
                <a:spcPts val="0"/>
              </a:spcBef>
              <a:defRPr/>
            </a:pPr>
            <a:endParaRPr lang="en-US" sz="1600" dirty="0"/>
          </a:p>
          <a:p>
            <a:pPr eaLnBrk="1" hangingPunct="1">
              <a:spcBef>
                <a:spcPts val="0"/>
              </a:spcBef>
              <a:defRPr/>
            </a:pPr>
            <a:endParaRPr lang="en-US" sz="1600" dirty="0"/>
          </a:p>
          <a:p>
            <a:pPr eaLnBrk="1" hangingPunct="1">
              <a:spcBef>
                <a:spcPts val="0"/>
              </a:spcBef>
              <a:defRPr/>
            </a:pPr>
            <a:endParaRPr lang="en-US" sz="1600" dirty="0"/>
          </a:p>
          <a:p>
            <a:pPr eaLnBrk="1" hangingPunct="1">
              <a:spcBef>
                <a:spcPts val="0"/>
              </a:spcBef>
              <a:defRPr/>
            </a:pPr>
            <a:r>
              <a:rPr lang="en-US" sz="1600" dirty="0"/>
              <a:t>For </a:t>
            </a:r>
            <a:r>
              <a:rPr lang="en-US" sz="1600" dirty="0" err="1">
                <a:solidFill>
                  <a:srgbClr val="0070C0"/>
                </a:solidFill>
              </a:rPr>
              <a:t>COGQ</a:t>
            </a:r>
            <a:r>
              <a:rPr lang="en-US" sz="1600" dirty="0"/>
              <a:t>: i</a:t>
            </a:r>
            <a:r>
              <a:rPr lang="en-US" sz="1600" b="0" dirty="0">
                <a:latin typeface="Arial" charset="0"/>
              </a:rPr>
              <a:t>t i</a:t>
            </a:r>
            <a:r>
              <a:rPr lang="en-US" sz="1600" dirty="0"/>
              <a:t>s very </a:t>
            </a:r>
            <a:r>
              <a:rPr lang="en-US" sz="1600" dirty="0">
                <a:solidFill>
                  <a:srgbClr val="0070C0"/>
                </a:solidFill>
              </a:rPr>
              <a:t>expensive to have a low failure rate </a:t>
            </a:r>
          </a:p>
          <a:p>
            <a:pPr marL="742950" lvl="1" indent="-285750"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r>
              <a:rPr lang="en-US" sz="1600" dirty="0"/>
              <a:t>For example: recalibrate machines every hour, update employee training weekly, many inspections of incoming materials, …</a:t>
            </a:r>
          </a:p>
          <a:p>
            <a:pPr>
              <a:spcBef>
                <a:spcPts val="0"/>
              </a:spcBef>
              <a:defRPr/>
            </a:pPr>
            <a:r>
              <a:rPr lang="en-US" sz="1600" b="0" dirty="0">
                <a:latin typeface="Arial" charset="0"/>
              </a:rPr>
              <a:t>For </a:t>
            </a:r>
            <a:r>
              <a:rPr lang="en-US" sz="1600" b="0" dirty="0" err="1">
                <a:solidFill>
                  <a:srgbClr val="FF0000"/>
                </a:solidFill>
                <a:latin typeface="Arial" charset="0"/>
              </a:rPr>
              <a:t>COPQ</a:t>
            </a:r>
            <a:r>
              <a:rPr lang="en-US" sz="1600" b="0" dirty="0">
                <a:latin typeface="Arial" charset="0"/>
              </a:rPr>
              <a:t>: </a:t>
            </a:r>
            <a:r>
              <a:rPr lang="en-US" sz="1600" dirty="0"/>
              <a:t>i</a:t>
            </a:r>
            <a:r>
              <a:rPr lang="en-US" sz="1600" b="0" dirty="0">
                <a:latin typeface="Arial" charset="0"/>
              </a:rPr>
              <a:t>t i</a:t>
            </a:r>
            <a:r>
              <a:rPr lang="en-US" sz="1600" dirty="0"/>
              <a:t>s very </a:t>
            </a:r>
            <a:r>
              <a:rPr lang="en-US" sz="1600" dirty="0">
                <a:solidFill>
                  <a:srgbClr val="FF0000"/>
                </a:solidFill>
              </a:rPr>
              <a:t>expensive to have a high failure rate</a:t>
            </a:r>
          </a:p>
          <a:p>
            <a:pPr marL="742950" lvl="1" indent="-285750"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r>
              <a:rPr lang="en-US" sz="1600" dirty="0"/>
              <a:t>For example: recalls, replacements, customer ill-will, …</a:t>
            </a:r>
          </a:p>
          <a:p>
            <a:pPr marL="285750" indent="-285750" eaLnBrk="1" hangingPunct="1"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endParaRPr lang="en-US" sz="1600" b="0" dirty="0">
              <a:latin typeface="Arial" charset="0"/>
            </a:endParaRPr>
          </a:p>
          <a:p>
            <a:pPr eaLnBrk="1" hangingPunct="1">
              <a:spcBef>
                <a:spcPts val="0"/>
              </a:spcBef>
              <a:defRPr/>
            </a:pPr>
            <a:r>
              <a:rPr lang="en-US" sz="1600" b="0" dirty="0">
                <a:latin typeface="Arial" charset="0"/>
              </a:rPr>
              <a:t>Hence, ther</a:t>
            </a:r>
            <a:r>
              <a:rPr lang="en-US" sz="1600" dirty="0"/>
              <a:t>e is a value where the total cost of quality (COQ) is least.</a:t>
            </a:r>
          </a:p>
          <a:p>
            <a:pPr marL="742950" lvl="1" indent="-285750"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r>
              <a:rPr lang="en-US" sz="1600" b="0" dirty="0">
                <a:latin typeface="Arial" charset="0"/>
              </a:rPr>
              <a:t>In the example, the COQ is minimized at $</a:t>
            </a:r>
            <a:r>
              <a:rPr lang="en-US" sz="1600" dirty="0"/>
              <a:t>22</a:t>
            </a:r>
            <a:r>
              <a:rPr lang="en-US" sz="1600" b="0" dirty="0">
                <a:latin typeface="Arial" charset="0"/>
              </a:rPr>
              <a:t>/unit at a common failure rate of 15%</a:t>
            </a:r>
          </a:p>
        </p:txBody>
      </p:sp>
      <p:sp>
        <p:nvSpPr>
          <p:cNvPr id="11" name="Arrow: Right 10">
            <a:extLst>
              <a:ext uri="{FF2B5EF4-FFF2-40B4-BE49-F238E27FC236}">
                <a16:creationId xmlns:a16="http://schemas.microsoft.com/office/drawing/2014/main" id="{AE2E1A3A-1E18-157D-41C3-6F6281DFCE34}"/>
              </a:ext>
            </a:extLst>
          </p:cNvPr>
          <p:cNvSpPr/>
          <p:nvPr/>
        </p:nvSpPr>
        <p:spPr>
          <a:xfrm>
            <a:off x="4067360" y="2370743"/>
            <a:ext cx="844910" cy="268835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CDFACF65-AA7A-144F-DC6E-C66FEE195F1E}"/>
              </a:ext>
            </a:extLst>
          </p:cNvPr>
          <p:cNvSpPr>
            <a:spLocks noChangeAspect="1"/>
          </p:cNvSpPr>
          <p:nvPr/>
        </p:nvSpPr>
        <p:spPr>
          <a:xfrm>
            <a:off x="7051248" y="2321873"/>
            <a:ext cx="245056" cy="24505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D6B82E78-48B5-D92A-0600-C385451BA9AE}"/>
              </a:ext>
            </a:extLst>
          </p:cNvPr>
          <p:cNvSpPr/>
          <p:nvPr/>
        </p:nvSpPr>
        <p:spPr>
          <a:xfrm>
            <a:off x="7913235" y="5788663"/>
            <a:ext cx="475485" cy="43643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5" name="Connector: Elbow 14">
            <a:extLst>
              <a:ext uri="{FF2B5EF4-FFF2-40B4-BE49-F238E27FC236}">
                <a16:creationId xmlns:a16="http://schemas.microsoft.com/office/drawing/2014/main" id="{18C0F8A3-8F71-9579-3955-3B080C46C283}"/>
              </a:ext>
            </a:extLst>
          </p:cNvPr>
          <p:cNvCxnSpPr>
            <a:cxnSpLocks/>
            <a:stCxn id="13" idx="3"/>
            <a:endCxn id="12" idx="6"/>
          </p:cNvCxnSpPr>
          <p:nvPr/>
        </p:nvCxnSpPr>
        <p:spPr>
          <a:xfrm flipH="1" flipV="1">
            <a:off x="7296304" y="2444401"/>
            <a:ext cx="1092416" cy="3562481"/>
          </a:xfrm>
          <a:prstGeom prst="bentConnector3">
            <a:avLst>
              <a:gd name="adj1" fmla="val -20926"/>
            </a:avLst>
          </a:prstGeom>
          <a:ln w="19050">
            <a:solidFill>
              <a:schemeClr val="tx1"/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>
            <a:extLst>
              <a:ext uri="{FF2B5EF4-FFF2-40B4-BE49-F238E27FC236}">
                <a16:creationId xmlns:a16="http://schemas.microsoft.com/office/drawing/2014/main" id="{2B7A02E0-948C-8E9D-9748-2A993EB52CA2}"/>
              </a:ext>
            </a:extLst>
          </p:cNvPr>
          <p:cNvSpPr txBox="1"/>
          <p:nvPr/>
        </p:nvSpPr>
        <p:spPr>
          <a:xfrm>
            <a:off x="6357675" y="3575316"/>
            <a:ext cx="12747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failure rate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9DF75848-60E9-4E8C-93D0-EBD5C79C55A3}"/>
              </a:ext>
            </a:extLst>
          </p:cNvPr>
          <p:cNvSpPr txBox="1"/>
          <p:nvPr/>
        </p:nvSpPr>
        <p:spPr>
          <a:xfrm>
            <a:off x="5412107" y="1236703"/>
            <a:ext cx="6078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cost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1F986464-EE2A-CE95-F450-CB918BF5FC44}"/>
              </a:ext>
            </a:extLst>
          </p:cNvPr>
          <p:cNvSpPr txBox="1"/>
          <p:nvPr/>
        </p:nvSpPr>
        <p:spPr>
          <a:xfrm>
            <a:off x="5613445" y="2283657"/>
            <a:ext cx="81304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err="1">
                <a:solidFill>
                  <a:srgbClr val="0070C0"/>
                </a:solidFill>
              </a:rPr>
              <a:t>COGQ</a:t>
            </a:r>
            <a:endParaRPr lang="en-US" sz="1600" dirty="0">
              <a:solidFill>
                <a:srgbClr val="0070C0"/>
              </a:solidFill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3B07D4DA-F0DA-B8B6-C9EF-2CC7313A6C27}"/>
              </a:ext>
            </a:extLst>
          </p:cNvPr>
          <p:cNvSpPr txBox="1"/>
          <p:nvPr/>
        </p:nvSpPr>
        <p:spPr>
          <a:xfrm>
            <a:off x="7773777" y="2105847"/>
            <a:ext cx="78899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err="1">
                <a:solidFill>
                  <a:srgbClr val="C00000"/>
                </a:solidFill>
              </a:rPr>
              <a:t>COPQ</a:t>
            </a:r>
            <a:endParaRPr lang="en-US" sz="1600" dirty="0">
              <a:solidFill>
                <a:srgbClr val="C00000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1CBD18C-CEFC-C162-DD01-56EAAB1E89B5}"/>
              </a:ext>
            </a:extLst>
          </p:cNvPr>
          <p:cNvSpPr txBox="1"/>
          <p:nvPr/>
        </p:nvSpPr>
        <p:spPr>
          <a:xfrm>
            <a:off x="6748460" y="2011729"/>
            <a:ext cx="65274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solidFill>
                  <a:schemeClr val="bg1">
                    <a:lumMod val="50000"/>
                  </a:schemeClr>
                </a:solidFill>
              </a:rPr>
              <a:t>COQ</a:t>
            </a: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91E25A1E-945A-28F8-5B57-175BABDCE2F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26789" y="2015697"/>
            <a:ext cx="3267075" cy="971550"/>
          </a:xfrm>
          <a:prstGeom prst="rect">
            <a:avLst/>
          </a:prstGeom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B621CE89-A5B4-9BD8-3817-2F23EA9BF001}"/>
              </a:ext>
            </a:extLst>
          </p:cNvPr>
          <p:cNvSpPr txBox="1"/>
          <p:nvPr/>
        </p:nvSpPr>
        <p:spPr>
          <a:xfrm>
            <a:off x="1955099" y="1657564"/>
            <a:ext cx="12747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failure rate</a:t>
            </a:r>
          </a:p>
        </p:txBody>
      </p:sp>
    </p:spTree>
    <p:extLst>
      <p:ext uri="{BB962C8B-B14F-4D97-AF65-F5344CB8AC3E}">
        <p14:creationId xmlns:p14="http://schemas.microsoft.com/office/powerpoint/2010/main" val="6606761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36">
            <a:extLst>
              <a:ext uri="{FF2B5EF4-FFF2-40B4-BE49-F238E27FC236}">
                <a16:creationId xmlns:a16="http://schemas.microsoft.com/office/drawing/2014/main" id="{B9400EB0-370C-B19E-2930-A4F9EC2299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76200"/>
            <a:ext cx="72009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800" b="1" dirty="0"/>
              <a:t>Cost of Quality (COQ)</a:t>
            </a:r>
          </a:p>
        </p:txBody>
      </p:sp>
      <p:sp>
        <p:nvSpPr>
          <p:cNvPr id="7171" name="TextBox 3">
            <a:extLst>
              <a:ext uri="{FF2B5EF4-FFF2-40B4-BE49-F238E27FC236}">
                <a16:creationId xmlns:a16="http://schemas.microsoft.com/office/drawing/2014/main" id="{6C4A215A-523E-BDEF-E65D-A44CC89F7D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4350" y="723900"/>
            <a:ext cx="41148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2000"/>
              <a:t>Slide 1</a:t>
            </a:r>
          </a:p>
        </p:txBody>
      </p:sp>
      <p:sp>
        <p:nvSpPr>
          <p:cNvPr id="7172" name="TextBox 26">
            <a:extLst>
              <a:ext uri="{FF2B5EF4-FFF2-40B4-BE49-F238E27FC236}">
                <a16:creationId xmlns:a16="http://schemas.microsoft.com/office/drawing/2014/main" id="{E51E1888-7BCB-3945-0FA6-3CBDDB35875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62500" y="723900"/>
            <a:ext cx="41148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2000"/>
              <a:t>Slide 2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E005AA22-5A3A-9B13-815E-890318F774CB}"/>
              </a:ext>
            </a:extLst>
          </p:cNvPr>
          <p:cNvSpPr txBox="1"/>
          <p:nvPr/>
        </p:nvSpPr>
        <p:spPr>
          <a:xfrm>
            <a:off x="4762500" y="1168400"/>
            <a:ext cx="4114800" cy="95410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txBody>
          <a:bodyPr>
            <a:spAutoFit/>
          </a:bodyPr>
          <a:lstStyle/>
          <a:p>
            <a:pPr marL="342900" indent="-342900" eaLnBrk="1" hangingPunct="1">
              <a:buFont typeface="+mj-lt"/>
              <a:buAutoNum type="arabicPeriod"/>
              <a:defRPr/>
            </a:pPr>
            <a:r>
              <a:rPr lang="en-US" sz="1400" dirty="0">
                <a:latin typeface="Arial" charset="0"/>
              </a:rPr>
              <a:t>There is a cost just to determine the COQ.</a:t>
            </a:r>
          </a:p>
          <a:p>
            <a:pPr marL="342900" indent="-342900" eaLnBrk="1" hangingPunct="1">
              <a:buFont typeface="+mj-lt"/>
              <a:buAutoNum type="arabicPeriod"/>
              <a:defRPr/>
            </a:pPr>
            <a:r>
              <a:rPr lang="en-US" sz="1400" dirty="0">
                <a:latin typeface="Arial" charset="0"/>
              </a:rPr>
              <a:t>In the example, the failure rates of </a:t>
            </a:r>
            <a:r>
              <a:rPr lang="en-US" sz="1400" dirty="0" err="1">
                <a:latin typeface="Arial" charset="0"/>
              </a:rPr>
              <a:t>COGQ</a:t>
            </a:r>
            <a:r>
              <a:rPr lang="en-US" sz="1400" dirty="0">
                <a:latin typeface="Arial" charset="0"/>
              </a:rPr>
              <a:t> and </a:t>
            </a:r>
            <a:r>
              <a:rPr lang="en-US" sz="1400" dirty="0" err="1">
                <a:latin typeface="Arial" charset="0"/>
              </a:rPr>
              <a:t>COPQ</a:t>
            </a:r>
            <a:r>
              <a:rPr lang="en-US" sz="1400" dirty="0">
                <a:latin typeface="Arial" charset="0"/>
              </a:rPr>
              <a:t> are the same, this will not be true in general.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42A643CE-165D-E524-0887-E9E393878449}"/>
              </a:ext>
            </a:extLst>
          </p:cNvPr>
          <p:cNvSpPr txBox="1"/>
          <p:nvPr/>
        </p:nvSpPr>
        <p:spPr>
          <a:xfrm>
            <a:off x="0" y="6618288"/>
            <a:ext cx="2867025" cy="23018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US" sz="900" dirty="0">
                <a:solidFill>
                  <a:schemeClr val="bg1">
                    <a:lumMod val="50000"/>
                  </a:schemeClr>
                </a:solidFill>
                <a:latin typeface="Arial" charset="0"/>
              </a:rPr>
              <a:t>Copyright © 2024 Dan Zwillinger. All rights reserved.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617E6A7-E79B-C312-7137-BB7528728E0C}"/>
              </a:ext>
            </a:extLst>
          </p:cNvPr>
          <p:cNvSpPr txBox="1"/>
          <p:nvPr/>
        </p:nvSpPr>
        <p:spPr>
          <a:xfrm>
            <a:off x="4762500" y="5765176"/>
            <a:ext cx="4114800" cy="830997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eaLnBrk="1" hangingPunct="1">
              <a:defRPr/>
            </a:pPr>
            <a:r>
              <a:rPr lang="en-US" sz="1200" dirty="0">
                <a:latin typeface="Arial" charset="0"/>
              </a:rPr>
              <a:t>Recommended web sites for more information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/>
              <a:t>https://www.whatissixsigma.net/cost-of-poor-quality/</a:t>
            </a:r>
            <a:endParaRPr lang="en-US" sz="1200" dirty="0">
              <a:solidFill>
                <a:schemeClr val="tx1">
                  <a:lumMod val="50000"/>
                </a:schemeClr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/>
              <a:t>https://www.compliancequest.com/cq-guide/copq-categories-prevention/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FDCA2F6-E54C-06E1-9BB6-C109191E0E4D}"/>
              </a:ext>
            </a:extLst>
          </p:cNvPr>
          <p:cNvSpPr txBox="1"/>
          <p:nvPr/>
        </p:nvSpPr>
        <p:spPr>
          <a:xfrm>
            <a:off x="513374" y="1173863"/>
            <a:ext cx="4114800" cy="461664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txBody>
          <a:bodyPr>
            <a:spAutoFit/>
          </a:bodyPr>
          <a:lstStyle/>
          <a:p>
            <a:pPr marL="342900" indent="-342900" eaLnBrk="1" hangingPunct="1">
              <a:buFont typeface="+mj-lt"/>
              <a:buAutoNum type="arabicPeriod"/>
              <a:defRPr/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COQ applies beyond manufacturing to nearly any product or service (e.g., code reviews for software or exit interviews for personnel management).</a:t>
            </a:r>
            <a:endParaRPr lang="en-US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eaLnBrk="1" hangingPunct="1">
              <a:buFont typeface="+mj-lt"/>
              <a:buAutoNum type="arabicPeriod"/>
              <a:defRPr/>
            </a:pPr>
            <a:r>
              <a:rPr lang="en-US" sz="1400" dirty="0"/>
              <a:t>The 1-10-100 rule states that that one dollar spent on prevention 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will</a:t>
            </a:r>
            <a:r>
              <a:rPr lang="en-US" sz="1400" dirty="0"/>
              <a:t> save 10 dollars on correction and 100 dollars on failure costs.</a:t>
            </a:r>
          </a:p>
          <a:p>
            <a:pPr marL="342900" indent="-342900" eaLnBrk="1" hangingPunct="1">
              <a:buFont typeface="+mj-lt"/>
              <a:buAutoNum type="arabicPeriod"/>
              <a:defRPr/>
            </a:pP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Preventive costs 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include: holding contract reviews, performing market research, assessing process capability, performing quality audits, performing supplier evaluations, training.</a:t>
            </a:r>
          </a:p>
          <a:p>
            <a:pPr marL="342900" indent="-342900" eaLnBrk="1" hangingPunct="1">
              <a:buFont typeface="+mj-lt"/>
              <a:buAutoNum type="arabicPeriod"/>
              <a:defRPr/>
            </a:pP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Appraisal costs 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include: ensuring calibration, holding inspections at multiple points in the value stream, training.</a:t>
            </a:r>
          </a:p>
          <a:p>
            <a:pPr marL="342900" indent="-342900" eaLnBrk="1" hangingPunct="1">
              <a:buFont typeface="+mj-lt"/>
              <a:buAutoNum type="arabicPeriod"/>
              <a:defRPr/>
            </a:pP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Internal failure costs 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include: performing failure analyses, scrap, testing, repair, rework</a:t>
            </a:r>
          </a:p>
          <a:p>
            <a:pPr marL="342900" indent="-342900" eaLnBrk="1" hangingPunct="1">
              <a:buFont typeface="+mj-lt"/>
              <a:buAutoNum type="arabicPeriod"/>
              <a:defRPr/>
            </a:pP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External failure costs 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include: customer engagements, investigations, loss of goodwill, financial penalties, cost to replace or repair. </a:t>
            </a:r>
          </a:p>
        </p:txBody>
      </p:sp>
    </p:spTree>
  </p:cSld>
  <p:clrMapOvr>
    <a:masterClrMapping/>
  </p:clrMapOvr>
  <p:transition/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574</Words>
  <Application>Microsoft Office PowerPoint</Application>
  <PresentationFormat>On-screen Show (4:3)</PresentationFormat>
  <Paragraphs>79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6" baseType="lpstr">
      <vt:lpstr>Arial</vt:lpstr>
      <vt:lpstr>Calibri</vt:lpstr>
      <vt:lpstr>Default Design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2022-06-18T02:53:21Z</dcterms:created>
  <dcterms:modified xsi:type="dcterms:W3CDTF">2024-05-19T18:10:11Z</dcterms:modified>
</cp:coreProperties>
</file>