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1" r:id="rId2"/>
    <p:sldId id="1270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7" autoAdjust="0"/>
    <p:restoredTop sz="95110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37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68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3919115" y="1918599"/>
            <a:ext cx="5042922" cy="1043483"/>
          </a:xfrm>
          <a:prstGeom prst="triangle">
            <a:avLst>
              <a:gd name="adj" fmla="val 4746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041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Brainstorming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433076" y="132455"/>
            <a:ext cx="21335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identify ideas to solve a problem?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5284448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3919115" y="2966073"/>
            <a:ext cx="5029200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the problem or issue to be addressed.       It may be a “why,” “how,” or “what” issue.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Perform the brainstorming – multiple options: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People write their ideas on sticky notes.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For </a:t>
            </a:r>
            <a:r>
              <a:rPr lang="en-US" sz="1600" i="1" dirty="0"/>
              <a:t>unstructured brainstorming, </a:t>
            </a:r>
            <a:r>
              <a:rPr lang="en-US" sz="1600" dirty="0"/>
              <a:t>have people call out ideas, and the leader writes them on sticky notes.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For </a:t>
            </a:r>
            <a:r>
              <a:rPr lang="en-US" sz="1600" i="1" dirty="0"/>
              <a:t>round-robin brainstorming</a:t>
            </a:r>
            <a:r>
              <a:rPr lang="en-US" sz="1600" dirty="0"/>
              <a:t>, ask each person in turn for an idea (they can pass)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Capture all ideas in an area visible to all.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Stop when no one has any more ideas.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Put the ideas into groups and eliminate duplicates (this can also be done during the session)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1017161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Brainstorming process</a:t>
            </a:r>
          </a:p>
          <a:p>
            <a:pPr algn="ctr" eaLnBrk="0" hangingPunct="0">
              <a:spcBef>
                <a:spcPts val="0"/>
              </a:spcBef>
              <a:defRPr/>
            </a:pPr>
            <a:endParaRPr lang="en-US" sz="2000" b="1" dirty="0">
              <a:latin typeface="Arial" pitchFamily="34" charset="0"/>
            </a:endParaRP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604775" y="2067335"/>
            <a:ext cx="1188720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4268100" y="1363392"/>
            <a:ext cx="111581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Team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4262996" y="1663929"/>
            <a:ext cx="1188720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605995" y="1739180"/>
            <a:ext cx="113943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List of ideas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6" y="1195915"/>
            <a:ext cx="3291840" cy="281331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742950" lvl="1" indent="-285750">
              <a:buFont typeface="Arial" panose="020B0604020202020204" pitchFamily="34" charset="0"/>
              <a:buChar char="•"/>
              <a:defRPr sz="1400"/>
            </a:lvl2pPr>
          </a:lstStyle>
          <a:p>
            <a:r>
              <a:rPr lang="en-US" sz="1600" b="1" dirty="0">
                <a:solidFill>
                  <a:srgbClr val="0070C0"/>
                </a:solidFill>
              </a:rPr>
              <a:t>Brainstorming</a:t>
            </a:r>
            <a:r>
              <a:rPr lang="en-US" sz="1600" dirty="0"/>
              <a:t> is a way to generate many ideas or solutions to a problem or issue.</a:t>
            </a:r>
          </a:p>
          <a:p>
            <a:r>
              <a:rPr lang="en-US" sz="1600" dirty="0"/>
              <a:t>Brainstorming rules:</a:t>
            </a:r>
          </a:p>
          <a:p>
            <a:pPr lvl="1"/>
            <a:r>
              <a:rPr lang="en-US" sz="1600" dirty="0"/>
              <a:t>There are no bad ideas.</a:t>
            </a:r>
          </a:p>
          <a:p>
            <a:pPr lvl="1"/>
            <a:r>
              <a:rPr lang="en-US" sz="1600" dirty="0"/>
              <a:t>Don’t discuss any ideas.</a:t>
            </a:r>
          </a:p>
          <a:p>
            <a:pPr lvl="1"/>
            <a:r>
              <a:rPr lang="en-US" sz="1600" dirty="0"/>
              <a:t>Don’t criticize any ideas.</a:t>
            </a:r>
          </a:p>
          <a:p>
            <a:pPr lvl="1"/>
            <a:r>
              <a:rPr lang="en-US" sz="1600" dirty="0"/>
              <a:t>Encourage people to build on other people’s ideas.  </a:t>
            </a:r>
          </a:p>
          <a:p>
            <a:pPr lvl="1"/>
            <a:r>
              <a:rPr lang="en-US" sz="1600" dirty="0"/>
              <a:t>Encourage quantity over quality.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2" name="TextBox 44">
            <a:extLst>
              <a:ext uri="{FF2B5EF4-FFF2-40B4-BE49-F238E27FC236}">
                <a16:creationId xmlns:a16="http://schemas.microsoft.com/office/drawing/2014/main" id="{58837294-3761-4A51-A5FF-00888A09C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830" y="1676820"/>
            <a:ext cx="1216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Problem to address</a:t>
            </a:r>
          </a:p>
        </p:txBody>
      </p:sp>
      <p:cxnSp>
        <p:nvCxnSpPr>
          <p:cNvPr id="23" name="Straight Arrow Connector 47">
            <a:extLst>
              <a:ext uri="{FF2B5EF4-FFF2-40B4-BE49-F238E27FC236}">
                <a16:creationId xmlns:a16="http://schemas.microsoft.com/office/drawing/2014/main" id="{2124B650-04F4-4B81-AC71-B3FE91B3EBB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86830" y="2219624"/>
            <a:ext cx="1188720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F22A7C4-1C79-4836-89FF-65A7263AB5A1}"/>
              </a:ext>
            </a:extLst>
          </p:cNvPr>
          <p:cNvSpPr txBox="1"/>
          <p:nvPr/>
        </p:nvSpPr>
        <p:spPr>
          <a:xfrm>
            <a:off x="383084" y="6070379"/>
            <a:ext cx="273191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https://commons.wikimedia.org/wiki/File:Sticky_notes_on_the_wall_of_the_Wikimedia_Foundation_office,_2010-10-26.jpg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061AAB-5760-DDAB-ADDA-348687BDFA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96" y="4144997"/>
            <a:ext cx="2743200" cy="1827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31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7893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Brainstorming – Example – Generic </a:t>
            </a:r>
            <a:endParaRPr lang="en-US" sz="2800" b="1" i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1537F1-4C11-4F17-A412-82C122CBFD2A}"/>
              </a:ext>
            </a:extLst>
          </p:cNvPr>
          <p:cNvSpPr txBox="1"/>
          <p:nvPr/>
        </p:nvSpPr>
        <p:spPr>
          <a:xfrm>
            <a:off x="731501" y="5003605"/>
            <a:ext cx="7604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grouping can be done during, or after, the brainstorming session.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prioritization is done after the brainstorming session.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ADB06D-F656-30F7-B11C-BA012569C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855" y="1009485"/>
            <a:ext cx="8449101" cy="3812583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D3FE149-320F-C5AC-0350-A46FCABB222F}"/>
              </a:ext>
            </a:extLst>
          </p:cNvPr>
          <p:cNvCxnSpPr>
            <a:cxnSpLocks/>
          </p:cNvCxnSpPr>
          <p:nvPr/>
        </p:nvCxnSpPr>
        <p:spPr>
          <a:xfrm>
            <a:off x="2864986" y="1009485"/>
            <a:ext cx="0" cy="38125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CD7F04-766E-1E9F-3FDD-EF859D3CAD4B}"/>
              </a:ext>
            </a:extLst>
          </p:cNvPr>
          <p:cNvCxnSpPr>
            <a:cxnSpLocks/>
          </p:cNvCxnSpPr>
          <p:nvPr/>
        </p:nvCxnSpPr>
        <p:spPr>
          <a:xfrm>
            <a:off x="5954580" y="1009485"/>
            <a:ext cx="0" cy="38125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rrow: Right 5">
            <a:extLst>
              <a:ext uri="{FF2B5EF4-FFF2-40B4-BE49-F238E27FC236}">
                <a16:creationId xmlns:a16="http://schemas.microsoft.com/office/drawing/2014/main" id="{DDC88914-32DF-8CDD-796A-D3527484621E}"/>
              </a:ext>
            </a:extLst>
          </p:cNvPr>
          <p:cNvSpPr/>
          <p:nvPr/>
        </p:nvSpPr>
        <p:spPr>
          <a:xfrm>
            <a:off x="2498130" y="863485"/>
            <a:ext cx="640080" cy="27432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D503CA5-C280-3D3F-FBBF-3BB2606C81CB}"/>
              </a:ext>
            </a:extLst>
          </p:cNvPr>
          <p:cNvSpPr/>
          <p:nvPr/>
        </p:nvSpPr>
        <p:spPr>
          <a:xfrm>
            <a:off x="5617341" y="863485"/>
            <a:ext cx="640080" cy="27432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4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87215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Brainstorming </a:t>
            </a:r>
            <a:r>
              <a:rPr lang="en-US" altLang="en-US" sz="2800" b="1" dirty="0"/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For issues with some sensitivity, have people privately create many ideas on sticky notes for a fixed period of time (5-10 minutes). Then the leader can compile them into a single list.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In “</a:t>
            </a:r>
            <a:r>
              <a:rPr lang="en-US" sz="1400" i="1" dirty="0">
                <a:latin typeface="+mn-lt"/>
              </a:rPr>
              <a:t>go away and come back</a:t>
            </a:r>
            <a:r>
              <a:rPr lang="en-US" sz="1400" dirty="0">
                <a:latin typeface="+mn-lt"/>
              </a:rPr>
              <a:t>” brainstorming, a brainstorming session can last days.  At their convenience, people review what others have posted and build on what is there, or add new ideas.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With a large team, you can start a brainstorming session by capturing a few high level concept areas. Then break into smaller teams with each team focusing on one of </a:t>
            </a:r>
            <a:r>
              <a:rPr lang="en-US" sz="1400">
                <a:latin typeface="+mn-lt"/>
              </a:rPr>
              <a:t>those concept areas.</a:t>
            </a:r>
            <a:endParaRPr lang="en-US" sz="1400" dirty="0">
              <a:latin typeface="+mn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/>
              <a:t>Some </a:t>
            </a:r>
            <a:r>
              <a:rPr lang="en-US" sz="1400" dirty="0"/>
              <a:t>isolated ideas may not fit into any of the groups. If they are not themselves useful, then they can be discarded.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0191A5-6545-FDD6-5534-D3D274CBCA65}"/>
              </a:ext>
            </a:extLst>
          </p:cNvPr>
          <p:cNvSpPr txBox="1"/>
          <p:nvPr/>
        </p:nvSpPr>
        <p:spPr>
          <a:xfrm>
            <a:off x="4762500" y="5765176"/>
            <a:ext cx="41148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more information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https://leansigmafocus.com/the-4-rules-of-brainstorming/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Microsoft Office PowerPoint</Application>
  <PresentationFormat>On-screen Show (4:3)</PresentationFormat>
  <Paragraphs>43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2022-06-18T02:43:25Z</dcterms:created>
  <dcterms:modified xsi:type="dcterms:W3CDTF">2024-11-01T13:44:56Z</dcterms:modified>
</cp:coreProperties>
</file>