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889" r:id="rId2"/>
    <p:sldId id="1899" r:id="rId3"/>
    <p:sldId id="189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1D3"/>
    <a:srgbClr val="EBF7FD"/>
    <a:srgbClr val="FFFFFF"/>
    <a:srgbClr val="E6E6E6"/>
    <a:srgbClr val="FF0000"/>
    <a:srgbClr val="CCFFCC"/>
    <a:srgbClr val="CCECFF"/>
    <a:srgbClr val="FFFFCC"/>
    <a:srgbClr val="CC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48" autoAdjust="0"/>
    <p:restoredTop sz="94692" autoAdjust="0"/>
  </p:normalViewPr>
  <p:slideViewPr>
    <p:cSldViewPr>
      <p:cViewPr varScale="1">
        <p:scale>
          <a:sx n="76" d="100"/>
          <a:sy n="76" d="100"/>
        </p:scale>
        <p:origin x="1002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4/9/2025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121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110BD-8401-9114-9F35-64D250E7A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E61D4A6-6056-EB57-FEE5-3C47C11B03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68779B3-55B9-8BDC-4C4A-0952DF155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2ABEA964-A7FE-BA47-8851-07DB83AE79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36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41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Box &amp; Whiskers Plot</a:t>
            </a:r>
          </a:p>
          <a:p>
            <a:pPr eaLnBrk="1" hangingPunct="1"/>
            <a:r>
              <a:rPr lang="en-US" altLang="en-US" sz="2000" b="1" dirty="0"/>
              <a:t>(statistical plot)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>
                <a:latin typeface="+mj-lt"/>
              </a:rPr>
              <a:t>Problem</a:t>
            </a:r>
          </a:p>
          <a:p>
            <a:pPr eaLnBrk="1" hangingPunct="1"/>
            <a:r>
              <a:rPr lang="en-US" altLang="en-US" sz="1600" dirty="0">
                <a:latin typeface="+mj-lt"/>
              </a:rPr>
              <a:t>How to </a:t>
            </a:r>
            <a:r>
              <a:rPr lang="en-US" sz="1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visualize a data set’s variability?</a:t>
            </a:r>
            <a:endParaRPr lang="en-US" altLang="en-US" sz="1600" b="1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Arrange data in ascending order.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Calculate the following statistics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Minimum (Q0), median (Q2), maximum (Q4)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Q1 (first quartile) and Q3 (third quartile),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 err="1"/>
              <a:t>IQR</a:t>
            </a:r>
            <a:r>
              <a:rPr lang="en-US" sz="1600" dirty="0"/>
              <a:t> (inter-quartile range) = Q3 – Q1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Create a box from Q1 to Q3.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Within the box draw a line at the median value.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Draw "whiskers" from the box to the minimum and maximum values.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Alternatively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Draw “whiskers” from the box to data values close to 1.5*</a:t>
            </a:r>
            <a:r>
              <a:rPr lang="en-US" sz="1600" dirty="0" err="1"/>
              <a:t>IQR</a:t>
            </a:r>
            <a:r>
              <a:rPr lang="en-US" sz="1600" dirty="0"/>
              <a:t> above and below the box.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Plot any outliers (values beyond the whiskers) with a single mark.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Creating a Box &amp; Whiskers Plot</a:t>
            </a:r>
          </a:p>
          <a:p>
            <a:pPr algn="ctr"/>
            <a:r>
              <a:rPr lang="en-US" altLang="en-US" sz="2000" b="1" dirty="0"/>
              <a:t>     </a:t>
            </a:r>
          </a:p>
        </p:txBody>
      </p: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860" y="1355426"/>
            <a:ext cx="13096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sz="1400" dirty="0">
                <a:solidFill>
                  <a:srgbClr val="0070C0"/>
                </a:solidFill>
              </a:rPr>
              <a:t>Collected numerical data</a:t>
            </a:r>
            <a:endParaRPr lang="en-US" altLang="en-US" sz="1400" dirty="0">
              <a:solidFill>
                <a:srgbClr val="0070C0"/>
              </a:solidFill>
            </a:endParaRPr>
          </a:p>
        </p:txBody>
      </p: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3013" y="1470345"/>
            <a:ext cx="1550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sz="1400" dirty="0">
                <a:solidFill>
                  <a:srgbClr val="0070C0"/>
                </a:solidFill>
              </a:rPr>
              <a:t>A box and whisker plot</a:t>
            </a:r>
            <a:endParaRPr lang="en-US" altLang="en-US" sz="1400" dirty="0">
              <a:solidFill>
                <a:srgbClr val="0070C0"/>
              </a:solidFill>
            </a:endParaRPr>
          </a:p>
        </p:txBody>
      </p:sp>
      <p:grpSp>
        <p:nvGrpSpPr>
          <p:cNvPr id="3085" name="Group 23">
            <a:extLst>
              <a:ext uri="{FF2B5EF4-FFF2-40B4-BE49-F238E27FC236}">
                <a16:creationId xmlns:a16="http://schemas.microsoft.com/office/drawing/2014/main" id="{D5708C92-0B04-49C5-E978-0504660CA6CF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3092" name="Text Box 44">
              <a:extLst>
                <a:ext uri="{FF2B5EF4-FFF2-40B4-BE49-F238E27FC236}">
                  <a16:creationId xmlns:a16="http://schemas.microsoft.com/office/drawing/2014/main" id="{D641EE23-5866-E2EE-AFDB-C68EAF8F0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93" name="TextBox 29">
              <a:extLst>
                <a:ext uri="{FF2B5EF4-FFF2-40B4-BE49-F238E27FC236}">
                  <a16:creationId xmlns:a16="http://schemas.microsoft.com/office/drawing/2014/main" id="{6DF60613-C9E2-D4EE-8CC0-BCBB82F6C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378565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marR="0" lvl="0" indent="-285750">
              <a:spcBef>
                <a:spcPts val="0"/>
              </a:spcBef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0" dirty="0">
                <a:latin typeface="+mn-lt"/>
              </a:rPr>
              <a:t>A </a:t>
            </a:r>
            <a:r>
              <a:rPr lang="en-US" sz="1600" dirty="0">
                <a:solidFill>
                  <a:srgbClr val="0070C0"/>
                </a:solidFill>
                <a:latin typeface="+mn-lt"/>
              </a:rPr>
              <a:t>Box and Whisker Plot </a:t>
            </a:r>
            <a:r>
              <a:rPr lang="en-US" sz="1600" b="0" dirty="0">
                <a:latin typeface="+mn-lt"/>
              </a:rPr>
              <a:t>(or </a:t>
            </a:r>
            <a:r>
              <a:rPr lang="en-US" sz="1600" dirty="0">
                <a:solidFill>
                  <a:srgbClr val="0070C0"/>
                </a:solidFill>
                <a:latin typeface="+mn-lt"/>
              </a:rPr>
              <a:t>Box Plot</a:t>
            </a:r>
            <a:r>
              <a:rPr lang="en-US" sz="1600" b="0" dirty="0">
                <a:latin typeface="+mn-lt"/>
              </a:rPr>
              <a:t>) graphically shows a data set’s distribution by highlighting its median, quartiles, and outliers. 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0" dirty="0">
                <a:latin typeface="+mn-lt"/>
              </a:rPr>
              <a:t>A box plot helps to (1) </a:t>
            </a:r>
            <a:r>
              <a:rPr lang="en-US" sz="1600" b="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understand a data set’s central tendency, </a:t>
            </a:r>
            <a:r>
              <a:rPr lang="en-US" sz="1600" b="0" dirty="0">
                <a:latin typeface="+mn-lt"/>
              </a:rPr>
              <a:t>symmetry,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spread, and skewness,</a:t>
            </a:r>
            <a:r>
              <a:rPr lang="en-US" sz="1600" b="0" dirty="0">
                <a:latin typeface="+mn-lt"/>
              </a:rPr>
              <a:t> (2) compare multiple datasets.​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A box plot can be drawn horizontally or vertically.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dirty="0">
                <a:latin typeface="+mn-lt"/>
              </a:rPr>
              <a:t>The “whiskers” can be defined in multiple ways – a description should accompany the plot.</a:t>
            </a:r>
          </a:p>
        </p:txBody>
      </p:sp>
      <p:cxnSp>
        <p:nvCxnSpPr>
          <p:cNvPr id="3" name="Straight Arrow Connector 47">
            <a:extLst>
              <a:ext uri="{FF2B5EF4-FFF2-40B4-BE49-F238E27FC236}">
                <a16:creationId xmlns:a16="http://schemas.microsoft.com/office/drawing/2014/main" id="{78CA3D6B-B358-9A78-AF3E-0627F939A3A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0949" y="2192505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Straight Arrow Connector 47">
            <a:extLst>
              <a:ext uri="{FF2B5EF4-FFF2-40B4-BE49-F238E27FC236}">
                <a16:creationId xmlns:a16="http://schemas.microsoft.com/office/drawing/2014/main" id="{0FE0173A-9376-E5D7-C222-0737814B822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196775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3A2775F1-7229-65A3-7602-BAF2E75B89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20" y="5315979"/>
            <a:ext cx="3657600" cy="126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63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9000C-34F9-8DD0-1175-8C436BA72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68551D58-C7FB-6E8F-90F4-443656E9D54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81557CF-09BB-493E-712E-85CF589C9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Box &amp; Whiskers Plot – Example – 6in6 views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744D78-BABD-3BA1-AC58-4FF766403D06}"/>
              </a:ext>
            </a:extLst>
          </p:cNvPr>
          <p:cNvSpPr txBox="1"/>
          <p:nvPr/>
        </p:nvSpPr>
        <p:spPr>
          <a:xfrm>
            <a:off x="309045" y="702245"/>
            <a:ext cx="6183205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+mn-lt"/>
              </a:rPr>
              <a:t>We counted the number of times each of eight different 6in6 presentations were accessed over a 24-hour period.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latin typeface="+mn-lt"/>
              </a:rPr>
              <a:t>The sorted values were {78, 88, 88, 89, 91, 92, 93, 95, 99}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+mn-lt"/>
              </a:rPr>
              <a:t>The Box &amp; Whickers computations are </a:t>
            </a:r>
            <a:r>
              <a:rPr lang="en-US" sz="1600" dirty="0">
                <a:latin typeface="+mn-lt"/>
              </a:rPr>
              <a:t>below.</a:t>
            </a:r>
          </a:p>
          <a:p>
            <a:pPr marL="342900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Determine min, max, and median valu</a:t>
            </a:r>
            <a:r>
              <a:rPr lang="en-US" sz="1600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es:</a:t>
            </a:r>
          </a:p>
          <a:p>
            <a:pPr marL="800100" lvl="1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Min       = Q0 = (0</a:t>
            </a:r>
            <a:r>
              <a:rPr lang="en-US" sz="1600" baseline="300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  percentile) = 78</a:t>
            </a:r>
          </a:p>
          <a:p>
            <a:pPr marL="800100" lvl="1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Max      = Q4 = (100</a:t>
            </a:r>
            <a:r>
              <a:rPr lang="en-US" sz="1600" baseline="300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percentile) = 99</a:t>
            </a:r>
          </a:p>
          <a:p>
            <a:pPr marL="800100" lvl="1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Median =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Q2 = (50</a:t>
            </a:r>
            <a:r>
              <a:rPr lang="en-US" sz="1600" baseline="300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percentile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) = 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middle value = 91</a:t>
            </a:r>
          </a:p>
          <a:p>
            <a:pPr marL="342900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Determine quartiles</a:t>
            </a:r>
          </a:p>
          <a:p>
            <a:pPr marL="800100" lvl="1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Q1 = 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(25</a:t>
            </a:r>
            <a:r>
              <a:rPr lang="en-US" sz="1600" baseline="300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percentile)</a:t>
            </a:r>
          </a:p>
          <a:p>
            <a:pPr lvl="2">
              <a:tabLst>
                <a:tab pos="914400" algn="l"/>
              </a:tabLst>
            </a:pP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 = 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Median of lower half (</a:t>
            </a:r>
            <a:r>
              <a:rPr lang="en-US" sz="1600" dirty="0">
                <a:latin typeface="+mn-lt"/>
              </a:rPr>
              <a:t>78, 88, 88, 89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) = 88</a:t>
            </a:r>
          </a:p>
          <a:p>
            <a:pPr marL="800100" lvl="1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Q3 = 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(75</a:t>
            </a:r>
            <a:r>
              <a:rPr lang="en-US" sz="1600" baseline="300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percentile)</a:t>
            </a:r>
            <a:endParaRPr lang="en-US" sz="16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tabLst>
                <a:tab pos="9144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 = Median of upper half (</a:t>
            </a:r>
            <a:r>
              <a:rPr lang="en-US" sz="1600" dirty="0">
                <a:latin typeface="+mn-lt"/>
              </a:rPr>
              <a:t>92, 93, 95, 99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= 94</a:t>
            </a:r>
          </a:p>
          <a:p>
            <a:pPr marL="800100" lvl="1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Compute </a:t>
            </a:r>
            <a:r>
              <a:rPr lang="en-US" sz="16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IQR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=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Q3 </a:t>
            </a:r>
            <a:r>
              <a:rPr lang="en-US" sz="1600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Q1 = 94 </a:t>
            </a:r>
            <a:r>
              <a:rPr lang="en-US" sz="1600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8 = 6</a:t>
            </a:r>
          </a:p>
          <a:p>
            <a:pPr marL="342900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Define box</a:t>
            </a:r>
            <a:r>
              <a:rPr lang="en-US" sz="16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from Q1 to Q3 = from 88 to 94 (for both methods)</a:t>
            </a:r>
            <a:endParaRPr lang="en-US" sz="16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lphaUcPeriod"/>
              <a:tabLst>
                <a:tab pos="914400" algn="l"/>
              </a:tabLst>
            </a:pPr>
            <a:r>
              <a:rPr lang="en-US" sz="1600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Define whiskers: </a:t>
            </a:r>
            <a:r>
              <a:rPr lang="en-US" sz="1600" b="1" i="1" dirty="0">
                <a:solidFill>
                  <a:srgbClr val="0070C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use simple method</a:t>
            </a:r>
          </a:p>
          <a:p>
            <a:pPr marL="685800" lvl="1" indent="-228600"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Lower whisker = min = 78  </a:t>
            </a:r>
          </a:p>
          <a:p>
            <a:pPr marL="685800" lvl="1" indent="-228600"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Upper whisker = max = 99</a:t>
            </a:r>
          </a:p>
          <a:p>
            <a:pPr marL="685800" lvl="1" indent="-228600"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 outliers: all data points are always within the whiskers</a:t>
            </a:r>
            <a:endParaRPr lang="en-US" sz="1600" dirty="0">
              <a:solidFill>
                <a:srgbClr val="00000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+mj-lt"/>
              <a:buAutoNum type="alphaUcPeriod"/>
              <a:tabLst>
                <a:tab pos="914400" algn="l"/>
              </a:tabLst>
            </a:pPr>
            <a:r>
              <a:rPr lang="en-US" sz="1600" b="1" i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Define whiskers: </a:t>
            </a:r>
            <a:r>
              <a:rPr lang="en-US" sz="1600" b="1" i="1" dirty="0">
                <a:solidFill>
                  <a:srgbClr val="0070C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use </a:t>
            </a:r>
            <a:r>
              <a:rPr lang="en-US" sz="1600" b="1" i="1" dirty="0" err="1">
                <a:solidFill>
                  <a:srgbClr val="0070C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IQR</a:t>
            </a:r>
            <a:r>
              <a:rPr lang="en-US" sz="1600" b="1" i="1" dirty="0">
                <a:solidFill>
                  <a:srgbClr val="0070C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method</a:t>
            </a:r>
          </a:p>
          <a:p>
            <a:pPr marL="685800" lvl="1" indent="-228600"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Lower whisker = Q1 – 1.5*</a:t>
            </a:r>
            <a:r>
              <a:rPr lang="en-US" sz="16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IQR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= 88 – 1.5*6 = 79</a:t>
            </a:r>
          </a:p>
          <a:p>
            <a:pPr marL="685800" lvl="1" indent="-228600"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Upper whisker = Q3 + 1.5*</a:t>
            </a:r>
            <a:r>
              <a:rPr lang="en-US" sz="16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IQR</a:t>
            </a: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= 94 + 1.5*6 = 103</a:t>
            </a:r>
          </a:p>
          <a:p>
            <a:pPr marL="685800" lvl="1" indent="-228600"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One outlier (i.e., 78 value) is outside of the whiskers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74185F-B256-649C-82DD-2E4D56B52F81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45A7D5-9316-1025-0FB2-5214D46EFB38}"/>
              </a:ext>
            </a:extLst>
          </p:cNvPr>
          <p:cNvSpPr/>
          <p:nvPr/>
        </p:nvSpPr>
        <p:spPr>
          <a:xfrm rot="5400000">
            <a:off x="328248" y="5886920"/>
            <a:ext cx="652885" cy="268835"/>
          </a:xfrm>
          <a:prstGeom prst="rect">
            <a:avLst/>
          </a:prstGeom>
          <a:solidFill>
            <a:srgbClr val="FEF1D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58B96-76B7-4F38-71BB-3FAE8F6A5375}"/>
              </a:ext>
            </a:extLst>
          </p:cNvPr>
          <p:cNvSpPr/>
          <p:nvPr/>
        </p:nvSpPr>
        <p:spPr>
          <a:xfrm rot="5400000">
            <a:off x="328248" y="4888390"/>
            <a:ext cx="652885" cy="268835"/>
          </a:xfrm>
          <a:prstGeom prst="rect">
            <a:avLst/>
          </a:prstGeom>
          <a:solidFill>
            <a:srgbClr val="EBF7F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C382D7F-2307-FF37-8213-C275CA1EA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5456870" y="2659345"/>
            <a:ext cx="4587204" cy="15947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E6C01D9-C257-98BF-5BEB-A8A2455864DC}"/>
              </a:ext>
            </a:extLst>
          </p:cNvPr>
          <p:cNvSpPr txBox="1"/>
          <p:nvPr/>
        </p:nvSpPr>
        <p:spPr>
          <a:xfrm>
            <a:off x="7260350" y="4734770"/>
            <a:ext cx="869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Simple</a:t>
            </a:r>
          </a:p>
          <a:p>
            <a:pPr algn="ctr"/>
            <a:r>
              <a:rPr lang="en-US" sz="1600" dirty="0"/>
              <a:t>method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23BEE9-6DE3-A6EF-03C1-28D3FF2A5B85}"/>
              </a:ext>
            </a:extLst>
          </p:cNvPr>
          <p:cNvSpPr txBox="1"/>
          <p:nvPr/>
        </p:nvSpPr>
        <p:spPr>
          <a:xfrm>
            <a:off x="7913235" y="5387655"/>
            <a:ext cx="869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/>
              <a:t>IQR</a:t>
            </a:r>
            <a:endParaRPr lang="en-US" sz="1600" dirty="0"/>
          </a:p>
          <a:p>
            <a:pPr algn="ctr"/>
            <a:r>
              <a:rPr lang="en-US" sz="1600" dirty="0"/>
              <a:t>method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493876-F366-A113-9725-6BC7D205CD37}"/>
              </a:ext>
            </a:extLst>
          </p:cNvPr>
          <p:cNvSpPr txBox="1"/>
          <p:nvPr/>
        </p:nvSpPr>
        <p:spPr>
          <a:xfrm>
            <a:off x="6914705" y="5963730"/>
            <a:ext cx="1843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Box plots on the same data using two different methods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C8CAEB-FF14-FCCA-547B-8ADAF749D94A}"/>
              </a:ext>
            </a:extLst>
          </p:cNvPr>
          <p:cNvSpPr txBox="1"/>
          <p:nvPr/>
        </p:nvSpPr>
        <p:spPr>
          <a:xfrm>
            <a:off x="8258880" y="817460"/>
            <a:ext cx="7315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outlier</a:t>
            </a:r>
          </a:p>
        </p:txBody>
      </p:sp>
      <p:cxnSp>
        <p:nvCxnSpPr>
          <p:cNvPr id="6" name="Connector: Curved 5">
            <a:extLst>
              <a:ext uri="{FF2B5EF4-FFF2-40B4-BE49-F238E27FC236}">
                <a16:creationId xmlns:a16="http://schemas.microsoft.com/office/drawing/2014/main" id="{82853838-3BF1-4D54-1AD4-824AD221A3FC}"/>
              </a:ext>
            </a:extLst>
          </p:cNvPr>
          <p:cNvCxnSpPr>
            <a:cxnSpLocks/>
            <a:stCxn id="3" idx="2"/>
            <a:endCxn id="9" idx="3"/>
          </p:cNvCxnSpPr>
          <p:nvPr/>
        </p:nvCxnSpPr>
        <p:spPr>
          <a:xfrm rot="5400000">
            <a:off x="8267376" y="1263041"/>
            <a:ext cx="495068" cy="219460"/>
          </a:xfrm>
          <a:prstGeom prst="curved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DE5BD4A-2421-D433-91CE-5FEA1923CC1E}"/>
              </a:ext>
            </a:extLst>
          </p:cNvPr>
          <p:cNvSpPr/>
          <p:nvPr/>
        </p:nvSpPr>
        <p:spPr>
          <a:xfrm>
            <a:off x="7490780" y="1163105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409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Box &amp; Whiskers Plot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data set can be categorized by its mean and variance. Those values, alone, do not indicate the presence of any asymmetries or extreme values, which a box plot can.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box plot is a non-parametric technique and is robust for exploratory analysis. (It does not assume any specific underlying distribution such as normality.)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the simple method, the plot only depends on  5 values: (median, Q1, Q3, min, max).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box plot gives no insight into the data’s underlying distribution; e.g., the data could be bimodal, multimodal, or uniform.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box plot hides individual data points: except for outliers (using the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IQR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method), which can hide patterns or clusters.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box plot can be misleading 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there are few data points, since the quartiles might not be representative, and outliers can skew perception.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number of data points for each quartile is unknown; only the boundaries are given.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Many SW tools can determine box plots.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In this example 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the simple method shows there is an asymmetry between the smaller and larger values.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/>
              <a:t>the </a:t>
            </a:r>
            <a:r>
              <a:rPr lang="en-US" sz="1400" dirty="0" err="1"/>
              <a:t>IQR</a:t>
            </a:r>
            <a:r>
              <a:rPr lang="en-US" sz="1400" dirty="0"/>
              <a:t> method shows a single outlier, since one value is unusually small.</a:t>
            </a:r>
            <a:endParaRPr lang="en-US" sz="1400" dirty="0">
              <a:latin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3F354C-9310-FA7D-182C-D736A0E0313A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1DE344-9C72-332C-0197-3413F4956C06}"/>
              </a:ext>
            </a:extLst>
          </p:cNvPr>
          <p:cNvSpPr txBox="1"/>
          <p:nvPr/>
        </p:nvSpPr>
        <p:spPr>
          <a:xfrm>
            <a:off x="4773215" y="5754509"/>
            <a:ext cx="41148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https://datavizcatalogue.com/methods/box_plot.html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https://asq.org/quality-resources/box-whisker-plot</a:t>
            </a:r>
          </a:p>
        </p:txBody>
      </p:sp>
    </p:spTree>
    <p:extLst>
      <p:ext uri="{BB962C8B-B14F-4D97-AF65-F5344CB8AC3E}">
        <p14:creationId xmlns:p14="http://schemas.microsoft.com/office/powerpoint/2010/main" val="32174914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Words>795</Words>
  <Application>Microsoft Office PowerPoint</Application>
  <PresentationFormat>On-screen Show (4:3)</PresentationFormat>
  <Paragraphs>78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dan zwillinger</cp:lastModifiedBy>
  <cp:revision>18</cp:revision>
  <dcterms:created xsi:type="dcterms:W3CDTF">2022-06-18T02:53:21Z</dcterms:created>
  <dcterms:modified xsi:type="dcterms:W3CDTF">2025-04-09T13:38:34Z</dcterms:modified>
</cp:coreProperties>
</file>