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2" r:id="rId2"/>
    <p:sldId id="1279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FFCC"/>
    <a:srgbClr val="FF0000"/>
    <a:srgbClr val="FFFFCC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4542" autoAdjust="0"/>
  </p:normalViewPr>
  <p:slideViewPr>
    <p:cSldViewPr>
      <p:cViewPr varScale="1">
        <p:scale>
          <a:sx n="99" d="100"/>
          <a:sy n="99" d="100"/>
        </p:scale>
        <p:origin x="300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1739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079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7472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Body Storming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540397" y="207084"/>
            <a:ext cx="296805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</a:t>
            </a:r>
            <a:r>
              <a:rPr lang="en-US" sz="1600"/>
              <a:t>improve thinking </a:t>
            </a:r>
            <a:r>
              <a:rPr lang="en-US" sz="1600" dirty="0"/>
              <a:t>about a product or process?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953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379975" y="28575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EC357D-ABA7-4FF8-91EC-09EF8F3F7CF8}"/>
              </a:ext>
            </a:extLst>
          </p:cNvPr>
          <p:cNvGrpSpPr/>
          <p:nvPr/>
        </p:nvGrpSpPr>
        <p:grpSpPr>
          <a:xfrm>
            <a:off x="7472765" y="28575"/>
            <a:ext cx="1387053" cy="852338"/>
            <a:chOff x="6129740" y="28575"/>
            <a:chExt cx="1387053" cy="852338"/>
          </a:xfrm>
        </p:grpSpPr>
        <p:sp>
          <p:nvSpPr>
            <p:cNvPr id="25" name="Text Box 44">
              <a:extLst>
                <a:ext uri="{FF2B5EF4-FFF2-40B4-BE49-F238E27FC236}">
                  <a16:creationId xmlns:a16="http://schemas.microsoft.com/office/drawing/2014/main" id="{32500781-9590-46A7-95F3-70A318D094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313267" y="28575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955446-FEAD-4ADD-9038-5BE5D2AE05C6}"/>
                </a:ext>
              </a:extLst>
            </p:cNvPr>
            <p:cNvSpPr txBox="1"/>
            <p:nvPr/>
          </p:nvSpPr>
          <p:spPr>
            <a:xfrm>
              <a:off x="6129740" y="357693"/>
              <a:ext cx="1387053" cy="523220"/>
            </a:xfrm>
            <a:prstGeom prst="rect">
              <a:avLst/>
            </a:prstGeom>
            <a:solidFill>
              <a:schemeClr val="accent5">
                <a:lumMod val="9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Some training required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CAE046C2-D33A-4719-9C0F-795957ADE58F}"/>
              </a:ext>
            </a:extLst>
          </p:cNvPr>
          <p:cNvSpPr/>
          <p:nvPr/>
        </p:nvSpPr>
        <p:spPr>
          <a:xfrm>
            <a:off x="3719696" y="2255614"/>
            <a:ext cx="5167840" cy="553650"/>
          </a:xfrm>
          <a:prstGeom prst="triangle">
            <a:avLst>
              <a:gd name="adj" fmla="val 50335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 Box 52">
            <a:extLst>
              <a:ext uri="{FF2B5EF4-FFF2-40B4-BE49-F238E27FC236}">
                <a16:creationId xmlns:a16="http://schemas.microsoft.com/office/drawing/2014/main" id="{8B7EC5DF-B5BC-472C-8A6D-52CC1F477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1125" y="2797517"/>
            <a:ext cx="5120640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Define the issue/product/process to be examined.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View the issue location and observe: 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>
                <a:solidFill>
                  <a:schemeClr val="tx1"/>
                </a:solidFill>
              </a:rPr>
              <a:t>How people behave at this location.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>
                <a:solidFill>
                  <a:schemeClr val="tx1"/>
                </a:solidFill>
              </a:rPr>
              <a:t>The artifacts people interact with.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Define a scenario to be explored.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Assemble an appropriate team.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Run the body storming exercise: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>
                <a:solidFill>
                  <a:schemeClr val="tx1"/>
                </a:solidFill>
              </a:rPr>
              <a:t>Follow the defined scenario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>
                <a:solidFill>
                  <a:schemeClr val="tx1"/>
                </a:solidFill>
              </a:rPr>
              <a:t>Capture relevant info (e.g., people’s behavior)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>
                <a:solidFill>
                  <a:schemeClr val="tx1"/>
                </a:solidFill>
              </a:rPr>
              <a:t>Optional: Replay scenario using info gained.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Gather the participants’ subjective experiences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Analyze the results and take appropriate actions. 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ED08073-9CDA-48CB-BF01-9B4AEB47F15D}"/>
              </a:ext>
            </a:extLst>
          </p:cNvPr>
          <p:cNvSpPr txBox="1"/>
          <p:nvPr/>
        </p:nvSpPr>
        <p:spPr>
          <a:xfrm>
            <a:off x="5408923" y="1393535"/>
            <a:ext cx="1789434" cy="1015663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Body Storming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>
                <a:latin typeface="Arial" pitchFamily="34" charset="0"/>
              </a:rPr>
              <a:t>Process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7DF5AEC-96B6-400E-89AA-20477C399EF1}"/>
              </a:ext>
            </a:extLst>
          </p:cNvPr>
          <p:cNvSpPr txBox="1"/>
          <p:nvPr/>
        </p:nvSpPr>
        <p:spPr>
          <a:xfrm>
            <a:off x="7183540" y="1455604"/>
            <a:ext cx="16241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Improved thinking based on user experiences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82EB569-76A0-49C1-A590-7D6299A55D95}"/>
              </a:ext>
            </a:extLst>
          </p:cNvPr>
          <p:cNvSpPr txBox="1"/>
          <p:nvPr/>
        </p:nvSpPr>
        <p:spPr>
          <a:xfrm>
            <a:off x="3957520" y="1465154"/>
            <a:ext cx="14630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Early thinking about a product or process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B619D6BD-3FFC-478D-A4C6-83184CA31104}"/>
              </a:ext>
            </a:extLst>
          </p:cNvPr>
          <p:cNvCxnSpPr>
            <a:cxnSpLocks/>
          </p:cNvCxnSpPr>
          <p:nvPr/>
        </p:nvCxnSpPr>
        <p:spPr>
          <a:xfrm>
            <a:off x="4187950" y="2194268"/>
            <a:ext cx="118872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D9EC38F-1D09-97E3-0C53-5FC5CE7A8B16}"/>
              </a:ext>
            </a:extLst>
          </p:cNvPr>
          <p:cNvCxnSpPr>
            <a:cxnSpLocks/>
          </p:cNvCxnSpPr>
          <p:nvPr/>
        </p:nvCxnSpPr>
        <p:spPr>
          <a:xfrm>
            <a:off x="7198357" y="2194268"/>
            <a:ext cx="118872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24C294A6-F114-E523-7928-9767D8741F3B}"/>
              </a:ext>
            </a:extLst>
          </p:cNvPr>
          <p:cNvSpPr txBox="1"/>
          <p:nvPr/>
        </p:nvSpPr>
        <p:spPr>
          <a:xfrm>
            <a:off x="162337" y="6128328"/>
            <a:ext cx="643684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+mn-lt"/>
              </a:rPr>
              <a:t>https://commons.wikimedia.org/wiki/File:Business-colleagues-having-meeting-in-conference-KS674JC.jpg</a:t>
            </a:r>
          </a:p>
          <a:p>
            <a:r>
              <a:rPr lang="en-US" sz="1000" dirty="0">
                <a:latin typeface="+mn-lt"/>
              </a:rPr>
              <a:t>https://commons.wikimedia.org/wiki/File:Working_together_%289598967879%29.jpg</a:t>
            </a: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195" y="1269820"/>
            <a:ext cx="3291840" cy="2428016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  <a:latin typeface="+mn-lt"/>
              </a:rPr>
              <a:t>Body storming</a:t>
            </a:r>
            <a:r>
              <a:rPr lang="en-US" sz="1400" dirty="0">
                <a:latin typeface="+mn-lt"/>
              </a:rPr>
              <a:t>, </a:t>
            </a:r>
            <a:r>
              <a:rPr lang="en-US" sz="1400" dirty="0">
                <a:effectLst/>
                <a:latin typeface="+mn-lt"/>
              </a:rPr>
              <a:t>a form of brainstorming, </a:t>
            </a:r>
            <a:r>
              <a:rPr lang="en-US" sz="1400" dirty="0">
                <a:latin typeface="+mn-lt"/>
              </a:rPr>
              <a:t>creates user </a:t>
            </a:r>
            <a:r>
              <a:rPr lang="en-US" sz="1400" dirty="0">
                <a:effectLst/>
                <a:latin typeface="+mn-lt"/>
              </a:rPr>
              <a:t>empathy and leads to re-design.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A </a:t>
            </a:r>
            <a:r>
              <a:rPr lang="en-US" sz="1400" b="1" dirty="0">
                <a:solidFill>
                  <a:srgbClr val="0070C0"/>
                </a:solidFill>
                <a:effectLst/>
                <a:latin typeface="+mn-lt"/>
              </a:rPr>
              <a:t>body storming </a:t>
            </a:r>
            <a:r>
              <a:rPr lang="en-US" sz="1400" dirty="0">
                <a:effectLst/>
                <a:latin typeface="+mn-lt"/>
              </a:rPr>
              <a:t>exercise combines role-play and simulation</a:t>
            </a:r>
            <a:r>
              <a:rPr lang="en-US" sz="1400" dirty="0">
                <a:latin typeface="+mn-lt"/>
              </a:rPr>
              <a:t>. It uses prototypes and observations of how users interact with products to understand the user experience.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There is no standard body storming process, the process is tailored to each specific circumstance.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latin typeface="+mn-lt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8C649B3-3CB3-91A4-6C03-4339AFF123E8}"/>
              </a:ext>
            </a:extLst>
          </p:cNvPr>
          <p:cNvGrpSpPr/>
          <p:nvPr/>
        </p:nvGrpSpPr>
        <p:grpSpPr>
          <a:xfrm>
            <a:off x="249183" y="4533137"/>
            <a:ext cx="3303588" cy="1506856"/>
            <a:chOff x="185285" y="4104651"/>
            <a:chExt cx="3303588" cy="1506856"/>
          </a:xfrm>
        </p:grpSpPr>
        <p:sp>
          <p:nvSpPr>
            <p:cNvPr id="3" name="AutoShape 3">
              <a:extLst>
                <a:ext uri="{FF2B5EF4-FFF2-40B4-BE49-F238E27FC236}">
                  <a16:creationId xmlns:a16="http://schemas.microsoft.com/office/drawing/2014/main" id="{0F4696C5-FB10-ADA6-7E0E-049B478410AB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85285" y="4104651"/>
              <a:ext cx="3300413" cy="1250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029" name="Picture 5">
              <a:extLst>
                <a:ext uri="{FF2B5EF4-FFF2-40B4-BE49-F238E27FC236}">
                  <a16:creationId xmlns:a16="http://schemas.microsoft.com/office/drawing/2014/main" id="{DCEA0D86-A008-3809-450C-337063D14B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8460" y="4107826"/>
              <a:ext cx="1487488" cy="989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0" name="Picture 6">
              <a:extLst>
                <a:ext uri="{FF2B5EF4-FFF2-40B4-BE49-F238E27FC236}">
                  <a16:creationId xmlns:a16="http://schemas.microsoft.com/office/drawing/2014/main" id="{C80950E6-C68D-BBEC-16E2-6D438A1896E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01385" y="4107826"/>
              <a:ext cx="1487488" cy="989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ectangle 7">
              <a:extLst>
                <a:ext uri="{FF2B5EF4-FFF2-40B4-BE49-F238E27FC236}">
                  <a16:creationId xmlns:a16="http://schemas.microsoft.com/office/drawing/2014/main" id="{9742C1CF-4C3A-90F4-6340-28B381EC68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460" y="5119064"/>
              <a:ext cx="1487488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Abstract  brainstorming</a:t>
              </a:r>
              <a:endPara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5" name="Rectangle 8">
              <a:extLst>
                <a:ext uri="{FF2B5EF4-FFF2-40B4-BE49-F238E27FC236}">
                  <a16:creationId xmlns:a16="http://schemas.microsoft.com/office/drawing/2014/main" id="{98ED0A42-8C12-555B-E260-52B7A8A8EF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1385" y="5119064"/>
              <a:ext cx="1484313" cy="4924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Hands on Brainstorming</a:t>
              </a:r>
              <a:endParaRPr kumimoji="0" lang="en-US" altLang="en-US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" name="Freeform 9">
              <a:extLst>
                <a:ext uri="{FF2B5EF4-FFF2-40B4-BE49-F238E27FC236}">
                  <a16:creationId xmlns:a16="http://schemas.microsoft.com/office/drawing/2014/main" id="{4A582BC6-0648-298A-042E-15FA04EA5A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6748" y="4496764"/>
              <a:ext cx="222250" cy="211138"/>
            </a:xfrm>
            <a:custGeom>
              <a:avLst/>
              <a:gdLst>
                <a:gd name="T0" fmla="*/ 0 w 140"/>
                <a:gd name="T1" fmla="*/ 33 h 133"/>
                <a:gd name="T2" fmla="*/ 74 w 140"/>
                <a:gd name="T3" fmla="*/ 33 h 133"/>
                <a:gd name="T4" fmla="*/ 74 w 140"/>
                <a:gd name="T5" fmla="*/ 0 h 133"/>
                <a:gd name="T6" fmla="*/ 140 w 140"/>
                <a:gd name="T7" fmla="*/ 67 h 133"/>
                <a:gd name="T8" fmla="*/ 74 w 140"/>
                <a:gd name="T9" fmla="*/ 133 h 133"/>
                <a:gd name="T10" fmla="*/ 74 w 140"/>
                <a:gd name="T11" fmla="*/ 100 h 133"/>
                <a:gd name="T12" fmla="*/ 0 w 140"/>
                <a:gd name="T13" fmla="*/ 100 h 133"/>
                <a:gd name="T14" fmla="*/ 0 w 140"/>
                <a:gd name="T15" fmla="*/ 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0" h="133">
                  <a:moveTo>
                    <a:pt x="0" y="33"/>
                  </a:moveTo>
                  <a:lnTo>
                    <a:pt x="74" y="33"/>
                  </a:lnTo>
                  <a:lnTo>
                    <a:pt x="74" y="0"/>
                  </a:lnTo>
                  <a:lnTo>
                    <a:pt x="140" y="67"/>
                  </a:lnTo>
                  <a:lnTo>
                    <a:pt x="74" y="133"/>
                  </a:lnTo>
                  <a:lnTo>
                    <a:pt x="74" y="100"/>
                  </a:lnTo>
                  <a:lnTo>
                    <a:pt x="0" y="100"/>
                  </a:lnTo>
                  <a:lnTo>
                    <a:pt x="0" y="33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2396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475AD16-1DF9-5485-DB67-53426DC59501}"/>
              </a:ext>
            </a:extLst>
          </p:cNvPr>
          <p:cNvCxnSpPr>
            <a:cxnSpLocks/>
            <a:stCxn id="8" idx="3"/>
            <a:endCxn id="10" idx="1"/>
          </p:cNvCxnSpPr>
          <p:nvPr/>
        </p:nvCxnSpPr>
        <p:spPr>
          <a:xfrm>
            <a:off x="5900213" y="3212466"/>
            <a:ext cx="440307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0CDA3F37-0E52-37D4-3FFB-EDBA623CE4F5}"/>
              </a:ext>
            </a:extLst>
          </p:cNvPr>
          <p:cNvSpPr/>
          <p:nvPr/>
        </p:nvSpPr>
        <p:spPr>
          <a:xfrm>
            <a:off x="6380318" y="3712552"/>
            <a:ext cx="457577" cy="3693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982A009F-D91C-E1DA-2098-1B4ABC1B48C0}"/>
              </a:ext>
            </a:extLst>
          </p:cNvPr>
          <p:cNvCxnSpPr>
            <a:cxnSpLocks/>
            <a:stCxn id="6" idx="2"/>
            <a:endCxn id="8" idx="2"/>
          </p:cNvCxnSpPr>
          <p:nvPr/>
        </p:nvCxnSpPr>
        <p:spPr>
          <a:xfrm rot="5400000" flipH="1">
            <a:off x="5602780" y="3075559"/>
            <a:ext cx="739" cy="2011914"/>
          </a:xfrm>
          <a:prstGeom prst="bentConnector3">
            <a:avLst>
              <a:gd name="adj1" fmla="val -107531664"/>
            </a:avLst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627192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798132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Body Storming – Example – User Interfaces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20C0890-BC0B-E46D-921D-5B3BC2B79E2C}"/>
              </a:ext>
            </a:extLst>
          </p:cNvPr>
          <p:cNvSpPr txBox="1"/>
          <p:nvPr/>
        </p:nvSpPr>
        <p:spPr>
          <a:xfrm>
            <a:off x="247827" y="722001"/>
            <a:ext cx="8698733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Paper prototyping is a form of </a:t>
            </a:r>
            <a:r>
              <a:rPr lang="en-US" dirty="0">
                <a:latin typeface="+mn-lt"/>
              </a:rPr>
              <a:t>b</a:t>
            </a:r>
            <a:r>
              <a:rPr lang="en-US" sz="1800" dirty="0">
                <a:latin typeface="+mn-lt"/>
              </a:rPr>
              <a:t>ody storming.  F</a:t>
            </a:r>
            <a:r>
              <a:rPr lang="en-US" dirty="0"/>
              <a:t>or user interfaces</a:t>
            </a:r>
            <a:r>
              <a:rPr lang="en-US" dirty="0">
                <a:latin typeface="+mn-lt"/>
              </a:rPr>
              <a:t>, p</a:t>
            </a:r>
            <a:r>
              <a:rPr lang="en-US" dirty="0"/>
              <a:t>aper prototyping is a way to develop ideas and design user flows using hand-created images.    Paper prototypes evaluate the user experience more than the design itself.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430033A-867F-AAB6-B612-C0C2CC42CEEC}"/>
              </a:ext>
            </a:extLst>
          </p:cNvPr>
          <p:cNvSpPr txBox="1"/>
          <p:nvPr/>
        </p:nvSpPr>
        <p:spPr>
          <a:xfrm>
            <a:off x="261951" y="1984328"/>
            <a:ext cx="2591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Initial interface design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3B7C146-822A-4138-DCF2-F8E9A46801E0}"/>
              </a:ext>
            </a:extLst>
          </p:cNvPr>
          <p:cNvSpPr txBox="1"/>
          <p:nvPr/>
        </p:nvSpPr>
        <p:spPr>
          <a:xfrm>
            <a:off x="3294172" y="1984328"/>
            <a:ext cx="2606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Paper instantiation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06DC492-A7C0-A3C1-47C3-F8ADC37055FA}"/>
              </a:ext>
            </a:extLst>
          </p:cNvPr>
          <p:cNvSpPr txBox="1"/>
          <p:nvPr/>
        </p:nvSpPr>
        <p:spPr>
          <a:xfrm>
            <a:off x="6233126" y="1984328"/>
            <a:ext cx="2663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Body storming exercise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10D458-3FBB-3C87-71DD-6F4C29B69F79}"/>
              </a:ext>
            </a:extLst>
          </p:cNvPr>
          <p:cNvSpPr txBox="1"/>
          <p:nvPr/>
        </p:nvSpPr>
        <p:spPr>
          <a:xfrm>
            <a:off x="247827" y="5070641"/>
            <a:ext cx="8173353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User interface evaluation process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Observe 3-5 different people attempting to use the interface.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facilitator changes the paper model in response to user activities.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Update the design, as needed, to align the design with user expectations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A253F00-ECB2-473A-3612-5B106ED11E6F}"/>
              </a:ext>
            </a:extLst>
          </p:cNvPr>
          <p:cNvSpPr txBox="1"/>
          <p:nvPr/>
        </p:nvSpPr>
        <p:spPr>
          <a:xfrm>
            <a:off x="6642260" y="4133130"/>
            <a:ext cx="2304300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Users “push” icons and the facilitator appropriately changes the paper model.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5CDAB616-20F8-1BCD-2093-BC8C684425FB}"/>
              </a:ext>
            </a:extLst>
          </p:cNvPr>
          <p:cNvCxnSpPr>
            <a:cxnSpLocks/>
            <a:stCxn id="7" idx="3"/>
            <a:endCxn id="8" idx="1"/>
          </p:cNvCxnSpPr>
          <p:nvPr/>
        </p:nvCxnSpPr>
        <p:spPr>
          <a:xfrm>
            <a:off x="2853867" y="3212466"/>
            <a:ext cx="44030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7F522B17-6C8F-E562-6858-441CF334F9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27" y="2343786"/>
            <a:ext cx="2606040" cy="173736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00EE59C-93B6-280D-F6A2-7B942CC6D68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4173" y="2343786"/>
            <a:ext cx="2606040" cy="173736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E0D859D-4363-4BC8-F25A-941EAB23FC8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0520" y="2343786"/>
            <a:ext cx="2606040" cy="173736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ECA08D9B-BB3A-D2D7-3053-AD706580060B}"/>
              </a:ext>
            </a:extLst>
          </p:cNvPr>
          <p:cNvSpPr txBox="1"/>
          <p:nvPr/>
        </p:nvSpPr>
        <p:spPr>
          <a:xfrm>
            <a:off x="3294172" y="4350720"/>
            <a:ext cx="260604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Revise interface design</a:t>
            </a:r>
          </a:p>
        </p:txBody>
      </p:sp>
    </p:spTree>
    <p:extLst>
      <p:ext uri="{BB962C8B-B14F-4D97-AF65-F5344CB8AC3E}">
        <p14:creationId xmlns:p14="http://schemas.microsoft.com/office/powerpoint/2010/main" val="3948553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599" y="76200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 dirty="0"/>
              <a:t>Body Storming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1600" dirty="0"/>
              <a:t>Body storming is an </a:t>
            </a:r>
            <a:r>
              <a:rPr lang="en-US" sz="1600" i="1" dirty="0"/>
              <a:t>ideation method</a:t>
            </a:r>
            <a:r>
              <a:rPr lang="en-US" sz="1600" dirty="0"/>
              <a:t>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Body storming is </a:t>
            </a:r>
            <a:r>
              <a:rPr lang="en-US" sz="1600" i="1" dirty="0"/>
              <a:t>not prototyping</a:t>
            </a:r>
            <a:r>
              <a:rPr lang="en-US" sz="1600" dirty="0"/>
              <a:t>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Body storming is </a:t>
            </a:r>
            <a:r>
              <a:rPr lang="en-US" sz="1600" i="1" dirty="0"/>
              <a:t>not user testing</a:t>
            </a:r>
            <a:r>
              <a:rPr lang="en-US" sz="1600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Body storming can test new solutions, leading to needed re-design.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Body storming</a:t>
            </a:r>
            <a:r>
              <a:rPr lang="en-US" sz="1600" dirty="0">
                <a:effectLst/>
              </a:rPr>
              <a:t> is different from role play since the researcher sees the same conditions as the user. </a:t>
            </a:r>
            <a:endParaRPr lang="en-US" sz="1600" dirty="0"/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effectLst/>
                <a:latin typeface="+mn-lt"/>
              </a:rPr>
              <a:t>Body storming</a:t>
            </a:r>
            <a:r>
              <a:rPr lang="en-US" sz="1600" dirty="0">
                <a:latin typeface="+mn-lt"/>
              </a:rPr>
              <a:t> is used in the early stage of a design which needs to incorporate a customer’s viewpoint.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Body storming 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b="1" dirty="0"/>
              <a:t>Pros</a:t>
            </a:r>
            <a:r>
              <a:rPr lang="en-US" sz="1600" dirty="0"/>
              <a:t>: empathy with users, first hand user experience, obtain users’ help with design 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b="1" dirty="0"/>
              <a:t>Cons</a:t>
            </a:r>
            <a:r>
              <a:rPr lang="en-US" sz="1600" dirty="0"/>
              <a:t>: discomfort for some users, requires people skills and sensitivity, time consuming</a:t>
            </a:r>
            <a:endParaRPr lang="en-US" sz="1600" dirty="0">
              <a:effectLst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23083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A body storming exercise can be used for nearly any design.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+mn-lt"/>
              </a:rPr>
              <a:t>User interfaces: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>
                <a:latin typeface="+mn-lt"/>
              </a:rPr>
              <a:t>A common need is to design a user interface – which is abstractly presented in this example.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600" dirty="0">
                <a:latin typeface="+mn-lt"/>
              </a:rPr>
              <a:t>It is critical that users attempt to use the prototyped interface without any coaching.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2AD7A7-A7FF-9FBB-AC45-9625BE7D424B}"/>
              </a:ext>
            </a:extLst>
          </p:cNvPr>
          <p:cNvSpPr txBox="1"/>
          <p:nvPr/>
        </p:nvSpPr>
        <p:spPr>
          <a:xfrm>
            <a:off x="4762500" y="5765176"/>
            <a:ext cx="4114800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>
            <a:defPPr>
              <a:defRPr lang="en-US"/>
            </a:defPPr>
            <a:lvl1pPr marL="342900" indent="-342900" eaLnBrk="1" hangingPunct="1">
              <a:buFont typeface="+mj-lt"/>
              <a:buAutoNum type="arabicPeriod"/>
              <a:defRPr sz="1400"/>
            </a:lvl1pPr>
          </a:lstStyle>
          <a:p>
            <a:pPr marL="0" indent="0">
              <a:buNone/>
            </a:pPr>
            <a:r>
              <a:rPr lang="en-US" sz="1200" dirty="0"/>
              <a:t>Recommended web sites for more information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200" dirty="0"/>
              <a:t>https://www.benchmarksixsigma.com/forum/topic/39272-bodystorming/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542</Words>
  <Application>Microsoft Office PowerPoint</Application>
  <PresentationFormat>On-screen Show (4:3)</PresentationFormat>
  <Paragraphs>63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2022-06-18T02:56:08Z</dcterms:created>
  <dcterms:modified xsi:type="dcterms:W3CDTF">2024-11-11T01:40:27Z</dcterms:modified>
</cp:coreProperties>
</file>