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276" r:id="rId2"/>
    <p:sldId id="1277" r:id="rId3"/>
    <p:sldId id="1268" r:id="rId4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CCECFF"/>
    <a:srgbClr val="FF0000"/>
    <a:srgbClr val="FFFFCC"/>
    <a:srgbClr val="CCFFFF"/>
    <a:srgbClr val="00FFFF"/>
    <a:srgbClr val="0099FF"/>
    <a:srgbClr val="CC0000"/>
    <a:srgbClr val="FFFF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7" autoAdjust="0"/>
    <p:restoredTop sz="95921" autoAdjust="0"/>
  </p:normalViewPr>
  <p:slideViewPr>
    <p:cSldViewPr>
      <p:cViewPr varScale="1">
        <p:scale>
          <a:sx n="85" d="100"/>
          <a:sy n="85" d="100"/>
        </p:scale>
        <p:origin x="504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03725"/>
            <a:ext cx="5597525" cy="41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5735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6228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b="0" i="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41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2" name="Rectangle 150"/>
          <p:cNvSpPr>
            <a:spLocks noChangeArrowheads="1"/>
          </p:cNvSpPr>
          <p:nvPr/>
        </p:nvSpPr>
        <p:spPr bwMode="auto">
          <a:xfrm>
            <a:off x="162337" y="76200"/>
            <a:ext cx="416623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Balanced Scorecard (BSC)</a:t>
            </a:r>
          </a:p>
        </p:txBody>
      </p:sp>
      <p:sp>
        <p:nvSpPr>
          <p:cNvPr id="3233" name="Text Box 161"/>
          <p:cNvSpPr txBox="1">
            <a:spLocks noChangeArrowheads="1"/>
          </p:cNvSpPr>
          <p:nvPr/>
        </p:nvSpPr>
        <p:spPr bwMode="auto">
          <a:xfrm>
            <a:off x="4952401" y="69505"/>
            <a:ext cx="257678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/>
              <a:t>Problem</a:t>
            </a:r>
          </a:p>
          <a:p>
            <a:r>
              <a:rPr lang="en-US" sz="1600" dirty="0"/>
              <a:t>How to manage an organization’s strategy?</a:t>
            </a:r>
          </a:p>
        </p:txBody>
      </p:sp>
      <p:sp>
        <p:nvSpPr>
          <p:cNvPr id="3237" name="Line 165"/>
          <p:cNvSpPr>
            <a:spLocks noChangeShapeType="1"/>
          </p:cNvSpPr>
          <p:nvPr/>
        </p:nvSpPr>
        <p:spPr bwMode="auto">
          <a:xfrm>
            <a:off x="0" y="97108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238" name="Line 166"/>
          <p:cNvSpPr>
            <a:spLocks noChangeShapeType="1"/>
          </p:cNvSpPr>
          <p:nvPr/>
        </p:nvSpPr>
        <p:spPr bwMode="auto">
          <a:xfrm flipV="1">
            <a:off x="4366674" y="28977"/>
            <a:ext cx="0" cy="87996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id="{542D0BE3-CA96-4D05-A9B0-A4C6B4EA95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610" y="1190661"/>
            <a:ext cx="4206240" cy="265176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The </a:t>
            </a:r>
            <a:r>
              <a:rPr lang="en-US" sz="1400" b="1" dirty="0">
                <a:solidFill>
                  <a:srgbClr val="0070C0"/>
                </a:solidFill>
              </a:rPr>
              <a:t>Balanced Scorecard </a:t>
            </a:r>
            <a:r>
              <a:rPr lang="en-US" sz="1400" dirty="0"/>
              <a:t>(BSC) is a framework for tracking and managing an organization’s strategy.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A BSC has </a:t>
            </a:r>
            <a:r>
              <a:rPr lang="en-US" sz="1400" dirty="0"/>
              <a:t>four connected perspectives. </a:t>
            </a:r>
            <a:r>
              <a:rPr lang="en-US" sz="1400" b="1" dirty="0"/>
              <a:t>Financial</a:t>
            </a:r>
            <a:r>
              <a:rPr lang="en-US" sz="1400" dirty="0"/>
              <a:t> goals: What do shareholders want? </a:t>
            </a:r>
            <a:r>
              <a:rPr lang="en-US" sz="1400" b="1" dirty="0"/>
              <a:t>Customer</a:t>
            </a:r>
            <a:r>
              <a:rPr lang="en-US" sz="1400" dirty="0"/>
              <a:t> goals: What do customers want? </a:t>
            </a:r>
            <a:r>
              <a:rPr lang="en-US" sz="1400" b="1" dirty="0"/>
              <a:t>Process</a:t>
            </a:r>
            <a:r>
              <a:rPr lang="en-US" sz="1400" dirty="0"/>
              <a:t> goals: What should we be better at? </a:t>
            </a:r>
            <a:r>
              <a:rPr lang="en-US" sz="1400" b="1" dirty="0"/>
              <a:t>People</a:t>
            </a:r>
            <a:r>
              <a:rPr lang="en-US" sz="1400" dirty="0"/>
              <a:t> (or learning and growth, or innovations, or organizational capacity) goals: How can we create more value?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/>
              <a:t>A </a:t>
            </a:r>
            <a:r>
              <a:rPr lang="en-US" sz="1400" b="1" dirty="0"/>
              <a:t>strategy map </a:t>
            </a:r>
            <a:r>
              <a:rPr lang="en-US" sz="1400" dirty="0"/>
              <a:t>is a 1 page depiction of a BSC with connections between the perspectives.</a:t>
            </a:r>
          </a:p>
        </p:txBody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B1D788B-1608-461E-B43D-70DBF9CBB495}"/>
              </a:ext>
            </a:extLst>
          </p:cNvPr>
          <p:cNvSpPr/>
          <p:nvPr/>
        </p:nvSpPr>
        <p:spPr>
          <a:xfrm>
            <a:off x="4784445" y="1949528"/>
            <a:ext cx="4230202" cy="628601"/>
          </a:xfrm>
          <a:prstGeom prst="triangle">
            <a:avLst>
              <a:gd name="adj" fmla="val 4051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 Box 20">
            <a:extLst>
              <a:ext uri="{FF2B5EF4-FFF2-40B4-BE49-F238E27FC236}">
                <a16:creationId xmlns:a16="http://schemas.microsoft.com/office/drawing/2014/main" id="{6BA42D76-7BA6-4764-8E85-E37D92C070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4445" y="2592906"/>
            <a:ext cx="4242535" cy="375487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en-US" sz="1400" dirty="0"/>
              <a:t>Define the </a:t>
            </a:r>
            <a:r>
              <a:rPr lang="en-US" sz="1400" b="1" dirty="0"/>
              <a:t>Mission, Vision, </a:t>
            </a:r>
            <a:r>
              <a:rPr lang="en-US" sz="1400" dirty="0"/>
              <a:t>and</a:t>
            </a:r>
            <a:r>
              <a:rPr lang="en-US" sz="1400" b="1" dirty="0"/>
              <a:t> Values</a:t>
            </a:r>
            <a:r>
              <a:rPr lang="en-US" sz="140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400" dirty="0"/>
              <a:t>Define </a:t>
            </a:r>
            <a:r>
              <a:rPr lang="en-US" sz="1400" b="1" dirty="0"/>
              <a:t>Strategic Priorities</a:t>
            </a:r>
            <a:r>
              <a:rPr lang="en-US" sz="1400" dirty="0"/>
              <a:t>, the top-level goals (e.g., client relations, operations, product)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400" dirty="0"/>
              <a:t>Define the ordered </a:t>
            </a:r>
            <a:r>
              <a:rPr lang="en-US" sz="1400" b="1" dirty="0"/>
              <a:t>Four Perspectives</a:t>
            </a:r>
            <a:r>
              <a:rPr lang="en-US" sz="1400" dirty="0"/>
              <a:t>:   Finance, Customer, Process, and People.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400" dirty="0"/>
              <a:t>Define the </a:t>
            </a:r>
            <a:r>
              <a:rPr lang="en-US" sz="1400" b="1" dirty="0"/>
              <a:t>Business Goals </a:t>
            </a:r>
            <a:r>
              <a:rPr lang="en-US" sz="1400" dirty="0"/>
              <a:t>supporting the perspectives. Create cause and effect relations; the lower perspectives’ goals explain how to achieve the higher perspective goals.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400" dirty="0"/>
              <a:t>Describe each goal’s </a:t>
            </a:r>
            <a:r>
              <a:rPr lang="en-US" sz="1400" b="1" dirty="0"/>
              <a:t>Rationale</a:t>
            </a:r>
            <a:r>
              <a:rPr lang="en-US" sz="1400" dirty="0"/>
              <a:t>, for later review.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400" dirty="0"/>
              <a:t>Define </a:t>
            </a:r>
            <a:r>
              <a:rPr lang="en-US" sz="1400" b="1" dirty="0"/>
              <a:t>Leading </a:t>
            </a:r>
            <a:r>
              <a:rPr lang="en-US" sz="1400" dirty="0"/>
              <a:t>(success goals) and</a:t>
            </a:r>
            <a:r>
              <a:rPr lang="en-US" sz="1400" b="1" dirty="0"/>
              <a:t> Lagging (</a:t>
            </a:r>
            <a:r>
              <a:rPr lang="en-US" sz="1400" dirty="0"/>
              <a:t>achieved results) </a:t>
            </a:r>
            <a:r>
              <a:rPr lang="en-US" sz="1400" b="1" dirty="0"/>
              <a:t>metrics </a:t>
            </a:r>
            <a:r>
              <a:rPr lang="en-US" sz="1400" dirty="0"/>
              <a:t>for each goal.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Only leading metrics can be influenced; it can be challenging to identify them.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400" dirty="0"/>
              <a:t>Define </a:t>
            </a:r>
            <a:r>
              <a:rPr lang="en-US" sz="1400" b="1" dirty="0"/>
              <a:t>initiatives</a:t>
            </a:r>
            <a:r>
              <a:rPr lang="en-US" sz="1400" dirty="0"/>
              <a:t> to execute the strategy.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400" dirty="0"/>
              <a:t>Flow the information down with local strategy maps aligned with higher level strategy maps.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BA2F058-B167-4D23-B84B-D4F42017800C}"/>
              </a:ext>
            </a:extLst>
          </p:cNvPr>
          <p:cNvSpPr txBox="1"/>
          <p:nvPr/>
        </p:nvSpPr>
        <p:spPr>
          <a:xfrm>
            <a:off x="5753368" y="1385224"/>
            <a:ext cx="1752063" cy="1015663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en-US" sz="2000" b="1" dirty="0">
                <a:solidFill>
                  <a:schemeClr val="tx2"/>
                </a:solidFill>
              </a:rPr>
              <a:t>BSC</a:t>
            </a:r>
            <a:endParaRPr lang="en-US" sz="2000" b="1" dirty="0">
              <a:solidFill>
                <a:schemeClr val="tx2"/>
              </a:solidFill>
            </a:endParaRPr>
          </a:p>
          <a:p>
            <a:pPr algn="ctr"/>
            <a:r>
              <a:rPr lang="en-US" sz="2000" b="1" dirty="0">
                <a:solidFill>
                  <a:schemeClr val="tx2"/>
                </a:solidFill>
              </a:rPr>
              <a:t>Process</a:t>
            </a:r>
          </a:p>
          <a:p>
            <a:pPr algn="ctr"/>
            <a:endParaRPr lang="en-US" sz="2000" b="1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B593755-EBE0-4C98-851F-58A922E59B40}"/>
              </a:ext>
            </a:extLst>
          </p:cNvPr>
          <p:cNvSpPr txBox="1"/>
          <p:nvPr/>
        </p:nvSpPr>
        <p:spPr>
          <a:xfrm>
            <a:off x="4784445" y="1700775"/>
            <a:ext cx="9082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</a:rPr>
              <a:t>Business strategy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83FAA9E4-55A3-4BD1-8CF5-D2CD326E6EA5}"/>
              </a:ext>
            </a:extLst>
          </p:cNvPr>
          <p:cNvCxnSpPr>
            <a:cxnSpLocks/>
          </p:cNvCxnSpPr>
          <p:nvPr/>
        </p:nvCxnSpPr>
        <p:spPr>
          <a:xfrm>
            <a:off x="4572000" y="2231142"/>
            <a:ext cx="118872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6A370E8B-C37D-44BB-8EF9-DE34333888FC}"/>
              </a:ext>
            </a:extLst>
          </p:cNvPr>
          <p:cNvCxnSpPr>
            <a:cxnSpLocks/>
          </p:cNvCxnSpPr>
          <p:nvPr/>
        </p:nvCxnSpPr>
        <p:spPr>
          <a:xfrm>
            <a:off x="7505431" y="1770082"/>
            <a:ext cx="1188720" cy="904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E4C67759-32FB-49D6-AD9F-3B3DBE4EA5B3}"/>
              </a:ext>
            </a:extLst>
          </p:cNvPr>
          <p:cNvSpPr txBox="1"/>
          <p:nvPr/>
        </p:nvSpPr>
        <p:spPr>
          <a:xfrm>
            <a:off x="7529185" y="1261456"/>
            <a:ext cx="1407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Lagging and leading metrics</a:t>
            </a:r>
          </a:p>
        </p:txBody>
      </p:sp>
      <p:sp>
        <p:nvSpPr>
          <p:cNvPr id="39" name="Text Box 44">
            <a:extLst>
              <a:ext uri="{FF2B5EF4-FFF2-40B4-BE49-F238E27FC236}">
                <a16:creationId xmlns:a16="http://schemas.microsoft.com/office/drawing/2014/main" id="{916BF00B-09DC-4EFC-BACA-1A88F70B64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2231" y="28979"/>
            <a:ext cx="10556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rgbClr val="000000"/>
                </a:solidFill>
              </a:rPr>
              <a:t>Difficulty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A45CD04-D7D0-44BD-B67D-E4B639C5D5E9}"/>
              </a:ext>
            </a:extLst>
          </p:cNvPr>
          <p:cNvSpPr txBox="1"/>
          <p:nvPr/>
        </p:nvSpPr>
        <p:spPr>
          <a:xfrm>
            <a:off x="7880330" y="357693"/>
            <a:ext cx="979488" cy="523220"/>
          </a:xfrm>
          <a:prstGeom prst="rect">
            <a:avLst/>
          </a:prstGeom>
          <a:solidFill>
            <a:srgbClr val="FF99CC"/>
          </a:solidFill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400" dirty="0"/>
              <a:t>Work with an SME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750E7E1-F70B-4088-A00B-73E7412E327A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BDD5D4D7-9199-B7AC-70C2-23C87532BF35}"/>
              </a:ext>
            </a:extLst>
          </p:cNvPr>
          <p:cNvCxnSpPr>
            <a:cxnSpLocks/>
          </p:cNvCxnSpPr>
          <p:nvPr/>
        </p:nvCxnSpPr>
        <p:spPr>
          <a:xfrm>
            <a:off x="7529185" y="2226619"/>
            <a:ext cx="1188720" cy="904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C8C79749-6CDD-3452-D003-791B4E20B4E7}"/>
              </a:ext>
            </a:extLst>
          </p:cNvPr>
          <p:cNvSpPr txBox="1"/>
          <p:nvPr/>
        </p:nvSpPr>
        <p:spPr>
          <a:xfrm>
            <a:off x="7527887" y="1711558"/>
            <a:ext cx="1407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Improvement Projects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21C4177-A3D2-B2EC-1A34-BA48563C1D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551" y="3896103"/>
            <a:ext cx="3686880" cy="2724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070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2913F1A-2C97-BFAD-DAF7-4643FCEF4C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3638" y="1495468"/>
            <a:ext cx="8661465" cy="3553768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7FFD3B04-B86A-1CCB-DD1C-B15A6F5AC7AE}"/>
              </a:ext>
            </a:extLst>
          </p:cNvPr>
          <p:cNvSpPr/>
          <p:nvPr/>
        </p:nvSpPr>
        <p:spPr>
          <a:xfrm>
            <a:off x="347450" y="2031608"/>
            <a:ext cx="354249" cy="2994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7FD317C-F113-67C3-D18D-F3E2F4FBB7D4}"/>
              </a:ext>
            </a:extLst>
          </p:cNvPr>
          <p:cNvSpPr/>
          <p:nvPr/>
        </p:nvSpPr>
        <p:spPr>
          <a:xfrm>
            <a:off x="347450" y="2753467"/>
            <a:ext cx="354249" cy="2994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1A259D6-6A89-D72E-BF29-0ED9D84317B1}"/>
              </a:ext>
            </a:extLst>
          </p:cNvPr>
          <p:cNvSpPr/>
          <p:nvPr/>
        </p:nvSpPr>
        <p:spPr>
          <a:xfrm>
            <a:off x="347450" y="3567808"/>
            <a:ext cx="354249" cy="2994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0D944E8-ECC3-A1E6-A648-0107A8B59263}"/>
              </a:ext>
            </a:extLst>
          </p:cNvPr>
          <p:cNvSpPr/>
          <p:nvPr/>
        </p:nvSpPr>
        <p:spPr>
          <a:xfrm>
            <a:off x="347450" y="4370426"/>
            <a:ext cx="354249" cy="2994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0" y="59942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150"/>
          <p:cNvSpPr>
            <a:spLocks noChangeArrowheads="1"/>
          </p:cNvSpPr>
          <p:nvPr/>
        </p:nvSpPr>
        <p:spPr bwMode="auto">
          <a:xfrm>
            <a:off x="162336" y="76200"/>
            <a:ext cx="467299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chemeClr val="tx2"/>
                </a:solidFill>
              </a:rPr>
              <a:t>BSC </a:t>
            </a:r>
            <a:r>
              <a:rPr lang="en-US" sz="2800" b="1" dirty="0"/>
              <a:t>– Example – Generic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D4768A1-4E17-4AF0-A49C-882D2B200178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1498773-0CDE-4749-4F13-01FF1FE5CD61}"/>
              </a:ext>
            </a:extLst>
          </p:cNvPr>
          <p:cNvSpPr txBox="1"/>
          <p:nvPr/>
        </p:nvSpPr>
        <p:spPr>
          <a:xfrm>
            <a:off x="518219" y="5172488"/>
            <a:ext cx="128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B050"/>
                </a:solidFill>
              </a:rPr>
              <a:t>Four perspectives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FF502BD-CB90-DC79-C6BB-97DF2AACFD05}"/>
              </a:ext>
            </a:extLst>
          </p:cNvPr>
          <p:cNvSpPr/>
          <p:nvPr/>
        </p:nvSpPr>
        <p:spPr>
          <a:xfrm>
            <a:off x="2215282" y="2792972"/>
            <a:ext cx="345645" cy="3072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759F911-316C-17C1-75FA-5A54B903C5FA}"/>
              </a:ext>
            </a:extLst>
          </p:cNvPr>
          <p:cNvSpPr/>
          <p:nvPr/>
        </p:nvSpPr>
        <p:spPr>
          <a:xfrm>
            <a:off x="2215282" y="3749453"/>
            <a:ext cx="345645" cy="3072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02F7129-7B73-6540-ACF9-FC2EBB31DA12}"/>
              </a:ext>
            </a:extLst>
          </p:cNvPr>
          <p:cNvSpPr/>
          <p:nvPr/>
        </p:nvSpPr>
        <p:spPr>
          <a:xfrm>
            <a:off x="2215282" y="4552314"/>
            <a:ext cx="345645" cy="3072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A8EA376-B564-7439-FF1F-857666AF57E2}"/>
              </a:ext>
            </a:extLst>
          </p:cNvPr>
          <p:cNvSpPr/>
          <p:nvPr/>
        </p:nvSpPr>
        <p:spPr>
          <a:xfrm>
            <a:off x="2215282" y="5367816"/>
            <a:ext cx="345645" cy="3072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7E23535-D762-C6BF-C078-22FB4E13B067}"/>
              </a:ext>
            </a:extLst>
          </p:cNvPr>
          <p:cNvSpPr txBox="1"/>
          <p:nvPr/>
        </p:nvSpPr>
        <p:spPr>
          <a:xfrm>
            <a:off x="1446584" y="5736960"/>
            <a:ext cx="246888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7030A0"/>
                </a:solidFill>
              </a:rPr>
              <a:t>Perspective objectives are connected and flow up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2F78B8FE-2FAC-4CC1-E2B8-7F12D4BC3BE6}"/>
              </a:ext>
            </a:extLst>
          </p:cNvPr>
          <p:cNvSpPr/>
          <p:nvPr/>
        </p:nvSpPr>
        <p:spPr>
          <a:xfrm>
            <a:off x="1998865" y="4174452"/>
            <a:ext cx="1280160" cy="230430"/>
          </a:xfrm>
          <a:prstGeom prst="ellipse">
            <a:avLst/>
          </a:prstGeom>
          <a:noFill/>
          <a:ln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1F7911EB-7CA0-9569-9F31-5FC3B6414E17}"/>
              </a:ext>
            </a:extLst>
          </p:cNvPr>
          <p:cNvCxnSpPr>
            <a:cxnSpLocks/>
            <a:stCxn id="28" idx="0"/>
            <a:endCxn id="26" idx="4"/>
          </p:cNvCxnSpPr>
          <p:nvPr/>
        </p:nvCxnSpPr>
        <p:spPr>
          <a:xfrm flipH="1" flipV="1">
            <a:off x="2638945" y="4404882"/>
            <a:ext cx="42079" cy="1332078"/>
          </a:xfrm>
          <a:prstGeom prst="straightConnector1">
            <a:avLst/>
          </a:prstGeom>
          <a:noFill/>
          <a:ln>
            <a:solidFill>
              <a:srgbClr val="7030A0"/>
            </a:solidFill>
            <a:prstDash val="dash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2B1DF013-3946-03EB-DA35-4033B05D3C1B}"/>
              </a:ext>
            </a:extLst>
          </p:cNvPr>
          <p:cNvSpPr txBox="1"/>
          <p:nvPr/>
        </p:nvSpPr>
        <p:spPr>
          <a:xfrm>
            <a:off x="6914705" y="948288"/>
            <a:ext cx="1554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7030A0"/>
                </a:solidFill>
              </a:rPr>
              <a:t>How to achieve objectives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4699A0A-36E4-B7DB-C491-E278D7069011}"/>
              </a:ext>
            </a:extLst>
          </p:cNvPr>
          <p:cNvSpPr/>
          <p:nvPr/>
        </p:nvSpPr>
        <p:spPr>
          <a:xfrm>
            <a:off x="6879050" y="1495469"/>
            <a:ext cx="2042245" cy="3024659"/>
          </a:xfrm>
          <a:prstGeom prst="rect">
            <a:avLst/>
          </a:prstGeom>
          <a:noFill/>
          <a:ln w="38100"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zzzzzzzzz</a:t>
            </a:r>
            <a:endParaRPr lang="en-US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81232CE0-DFA0-6F68-49EE-4F158A1139F1}"/>
              </a:ext>
            </a:extLst>
          </p:cNvPr>
          <p:cNvSpPr/>
          <p:nvPr/>
        </p:nvSpPr>
        <p:spPr>
          <a:xfrm rot="5400000">
            <a:off x="3686863" y="3592892"/>
            <a:ext cx="365760" cy="182880"/>
          </a:xfrm>
          <a:prstGeom prst="ellipse">
            <a:avLst/>
          </a:prstGeom>
          <a:noFill/>
          <a:ln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9E7C1540-1300-96AF-F5F1-18ADFC3573AA}"/>
              </a:ext>
            </a:extLst>
          </p:cNvPr>
          <p:cNvCxnSpPr>
            <a:cxnSpLocks/>
            <a:stCxn id="26" idx="0"/>
            <a:endCxn id="23" idx="6"/>
          </p:cNvCxnSpPr>
          <p:nvPr/>
        </p:nvCxnSpPr>
        <p:spPr>
          <a:xfrm flipV="1">
            <a:off x="2638945" y="3867212"/>
            <a:ext cx="1230798" cy="307240"/>
          </a:xfrm>
          <a:prstGeom prst="straightConnector1">
            <a:avLst/>
          </a:prstGeom>
          <a:noFill/>
          <a:ln>
            <a:solidFill>
              <a:srgbClr val="7030A0"/>
            </a:solidFill>
            <a:prstDash val="dash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2" name="Connector: Elbow 31">
            <a:extLst>
              <a:ext uri="{FF2B5EF4-FFF2-40B4-BE49-F238E27FC236}">
                <a16:creationId xmlns:a16="http://schemas.microsoft.com/office/drawing/2014/main" id="{D485C4A2-C402-0B5C-0AB4-A838BC4F6C3C}"/>
              </a:ext>
            </a:extLst>
          </p:cNvPr>
          <p:cNvCxnSpPr>
            <a:stCxn id="5" idx="1"/>
            <a:endCxn id="10" idx="1"/>
          </p:cNvCxnSpPr>
          <p:nvPr/>
        </p:nvCxnSpPr>
        <p:spPr>
          <a:xfrm rot="10800000">
            <a:off x="347451" y="4520128"/>
            <a:ext cx="170769" cy="913970"/>
          </a:xfrm>
          <a:prstGeom prst="bentConnector3">
            <a:avLst>
              <a:gd name="adj1" fmla="val 233865"/>
            </a:avLst>
          </a:prstGeom>
          <a:ln w="1905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or: Elbow 32">
            <a:extLst>
              <a:ext uri="{FF2B5EF4-FFF2-40B4-BE49-F238E27FC236}">
                <a16:creationId xmlns:a16="http://schemas.microsoft.com/office/drawing/2014/main" id="{DEE292C5-C7FA-2517-BF20-6AF22C4E00D2}"/>
              </a:ext>
            </a:extLst>
          </p:cNvPr>
          <p:cNvCxnSpPr>
            <a:cxnSpLocks/>
            <a:stCxn id="5" idx="1"/>
            <a:endCxn id="9" idx="1"/>
          </p:cNvCxnSpPr>
          <p:nvPr/>
        </p:nvCxnSpPr>
        <p:spPr>
          <a:xfrm rot="10800000">
            <a:off x="347451" y="3717510"/>
            <a:ext cx="170769" cy="1716588"/>
          </a:xfrm>
          <a:prstGeom prst="bentConnector3">
            <a:avLst>
              <a:gd name="adj1" fmla="val 233865"/>
            </a:avLst>
          </a:prstGeom>
          <a:ln w="1905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or: Elbow 39">
            <a:extLst>
              <a:ext uri="{FF2B5EF4-FFF2-40B4-BE49-F238E27FC236}">
                <a16:creationId xmlns:a16="http://schemas.microsoft.com/office/drawing/2014/main" id="{DE000299-942F-A988-A155-A0C0B436D71B}"/>
              </a:ext>
            </a:extLst>
          </p:cNvPr>
          <p:cNvCxnSpPr>
            <a:cxnSpLocks/>
            <a:stCxn id="5" idx="1"/>
            <a:endCxn id="7" idx="1"/>
          </p:cNvCxnSpPr>
          <p:nvPr/>
        </p:nvCxnSpPr>
        <p:spPr>
          <a:xfrm rot="10800000">
            <a:off x="347451" y="2903170"/>
            <a:ext cx="170769" cy="2530929"/>
          </a:xfrm>
          <a:prstGeom prst="bentConnector3">
            <a:avLst>
              <a:gd name="adj1" fmla="val 233865"/>
            </a:avLst>
          </a:prstGeom>
          <a:ln w="1905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or: Elbow 44">
            <a:extLst>
              <a:ext uri="{FF2B5EF4-FFF2-40B4-BE49-F238E27FC236}">
                <a16:creationId xmlns:a16="http://schemas.microsoft.com/office/drawing/2014/main" id="{4A998D62-60BF-FA2D-729D-6EE82F96DF43}"/>
              </a:ext>
            </a:extLst>
          </p:cNvPr>
          <p:cNvCxnSpPr>
            <a:cxnSpLocks/>
            <a:stCxn id="5" idx="1"/>
            <a:endCxn id="2" idx="1"/>
          </p:cNvCxnSpPr>
          <p:nvPr/>
        </p:nvCxnSpPr>
        <p:spPr>
          <a:xfrm rot="10800000">
            <a:off x="347451" y="2181310"/>
            <a:ext cx="170769" cy="3252788"/>
          </a:xfrm>
          <a:prstGeom prst="bentConnector3">
            <a:avLst>
              <a:gd name="adj1" fmla="val 233865"/>
            </a:avLst>
          </a:prstGeom>
          <a:ln w="1905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0" name="TextBox 5119">
            <a:extLst>
              <a:ext uri="{FF2B5EF4-FFF2-40B4-BE49-F238E27FC236}">
                <a16:creationId xmlns:a16="http://schemas.microsoft.com/office/drawing/2014/main" id="{CCC57A4B-F01D-E52F-D93B-5D23FFD3DC00}"/>
              </a:ext>
            </a:extLst>
          </p:cNvPr>
          <p:cNvSpPr txBox="1"/>
          <p:nvPr/>
        </p:nvSpPr>
        <p:spPr>
          <a:xfrm>
            <a:off x="4861870" y="5099066"/>
            <a:ext cx="1554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70C0"/>
                </a:solidFill>
              </a:rPr>
              <a:t>How to assess success</a:t>
            </a:r>
          </a:p>
        </p:txBody>
      </p:sp>
      <p:sp>
        <p:nvSpPr>
          <p:cNvPr id="5121" name="Rectangle 5120">
            <a:extLst>
              <a:ext uri="{FF2B5EF4-FFF2-40B4-BE49-F238E27FC236}">
                <a16:creationId xmlns:a16="http://schemas.microsoft.com/office/drawing/2014/main" id="{1F81EEB6-4D60-5035-CC13-C72E3DD24C04}"/>
              </a:ext>
            </a:extLst>
          </p:cNvPr>
          <p:cNvSpPr/>
          <p:nvPr/>
        </p:nvSpPr>
        <p:spPr>
          <a:xfrm>
            <a:off x="4595685" y="1495467"/>
            <a:ext cx="2255563" cy="3603599"/>
          </a:xfrm>
          <a:prstGeom prst="rect">
            <a:avLst/>
          </a:prstGeom>
          <a:noFill/>
          <a:ln w="38100"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4190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3253CC5-4D2A-46AB-B279-E209A31A6ABC}"/>
              </a:ext>
            </a:extLst>
          </p:cNvPr>
          <p:cNvSpPr txBox="1"/>
          <p:nvPr/>
        </p:nvSpPr>
        <p:spPr>
          <a:xfrm>
            <a:off x="514350" y="7239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10558E-45B5-4362-943B-40FE4163BADE}"/>
              </a:ext>
            </a:extLst>
          </p:cNvPr>
          <p:cNvSpPr txBox="1"/>
          <p:nvPr/>
        </p:nvSpPr>
        <p:spPr>
          <a:xfrm>
            <a:off x="4762501" y="723900"/>
            <a:ext cx="4114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13A775-8F53-462A-AEDE-6F4FA49E2843}"/>
              </a:ext>
            </a:extLst>
          </p:cNvPr>
          <p:cNvCxnSpPr/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DD68932-B129-4895-BCCC-E11021D776F0}"/>
              </a:ext>
            </a:extLst>
          </p:cNvPr>
          <p:cNvSpPr txBox="1"/>
          <p:nvPr/>
        </p:nvSpPr>
        <p:spPr>
          <a:xfrm>
            <a:off x="514350" y="1168400"/>
            <a:ext cx="4114800" cy="53949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The BSC was developed in 1992 by David Norton and Robert Kaplan.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While other perspectives could be used, experience has shown that Financial, Customer, Process and People work well.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Typically, a BSC is developed by management, stakeholders, and employees, ensuring collective responsibilities.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Benefits of the BSC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/>
              <a:t>Improved organizational alignment and communication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/>
              <a:t>Improved strategic planning and performance tracking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/>
              <a:t>Mapping strategy into understandable performance measures.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/>
              <a:t>It helps a company invest internally, in processes, infrastructure, and technology for better performance.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Potential Strategy Mapping mistakes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/>
              <a:t>Having unconnected goals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/>
              <a:t>Focusing on Operational goals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/>
              <a:t>Not documenting the rationale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/>
              <a:t>Only using lagging metrics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/>
              <a:t>Having Too Many Goals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/>
              <a:t>Mixing Goals and Metrics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2E6C37-3D60-4075-B12A-95857B601D06}"/>
              </a:ext>
            </a:extLst>
          </p:cNvPr>
          <p:cNvSpPr txBox="1"/>
          <p:nvPr/>
        </p:nvSpPr>
        <p:spPr>
          <a:xfrm>
            <a:off x="4787180" y="1147310"/>
            <a:ext cx="4114800" cy="116955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A fairly generic strategy map is shown.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There are many generic maps available on the web for different industries including </a:t>
            </a:r>
            <a:r>
              <a:rPr lang="en-US" sz="1400" b="0" dirty="0"/>
              <a:t>nonprofits and government agencies (</a:t>
            </a:r>
            <a:r>
              <a:rPr lang="en-US" sz="1400" b="0"/>
              <a:t>both of which </a:t>
            </a:r>
            <a:r>
              <a:rPr lang="en-US" sz="1400" b="0" dirty="0"/>
              <a:t>are not profit driven).</a:t>
            </a:r>
            <a:endParaRPr lang="en-US" sz="1400" dirty="0">
              <a:latin typeface="+mn-lt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70058A-1D4B-434C-A6C9-EBD78D843882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  <p:sp>
        <p:nvSpPr>
          <p:cNvPr id="13" name="Line 6">
            <a:extLst>
              <a:ext uri="{FF2B5EF4-FFF2-40B4-BE49-F238E27FC236}">
                <a16:creationId xmlns:a16="http://schemas.microsoft.com/office/drawing/2014/main" id="{DDBFBF6C-1055-4DAA-AEA0-4E446DDB498E}"/>
              </a:ext>
            </a:extLst>
          </p:cNvPr>
          <p:cNvSpPr>
            <a:spLocks noChangeShapeType="1"/>
          </p:cNvSpPr>
          <p:nvPr/>
        </p:nvSpPr>
        <p:spPr bwMode="auto">
          <a:xfrm>
            <a:off x="-1" y="602964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B667682-92A7-104B-C213-3EA533059CB5}"/>
              </a:ext>
            </a:extLst>
          </p:cNvPr>
          <p:cNvSpPr txBox="1"/>
          <p:nvPr/>
        </p:nvSpPr>
        <p:spPr>
          <a:xfrm>
            <a:off x="4762500" y="5765176"/>
            <a:ext cx="4114800" cy="83099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>
            <a:defPPr>
              <a:defRPr lang="en-US"/>
            </a:defPPr>
            <a:lvl1pPr marL="342900" indent="-342900" eaLnBrk="1" hangingPunct="1">
              <a:buFont typeface="+mj-lt"/>
              <a:buAutoNum type="arabicPeriod"/>
              <a:defRPr sz="1400"/>
            </a:lvl1pPr>
          </a:lstStyle>
          <a:p>
            <a:pPr marL="0" indent="0">
              <a:buNone/>
            </a:pPr>
            <a:r>
              <a:rPr lang="en-US" sz="1200" dirty="0"/>
              <a:t>Recommended web sites for more information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200" dirty="0"/>
              <a:t>https://bscdesigner.com/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200" dirty="0"/>
              <a:t>https://www.smartsheet.com/balanced-scorecard-examples-and-templates</a:t>
            </a:r>
          </a:p>
        </p:txBody>
      </p:sp>
      <p:sp>
        <p:nvSpPr>
          <p:cNvPr id="3" name="Rectangle 150">
            <a:extLst>
              <a:ext uri="{FF2B5EF4-FFF2-40B4-BE49-F238E27FC236}">
                <a16:creationId xmlns:a16="http://schemas.microsoft.com/office/drawing/2014/main" id="{187BB18F-B806-85E4-36B1-569919E7A7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336" y="76200"/>
            <a:ext cx="467299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chemeClr val="tx2"/>
                </a:solidFill>
              </a:rPr>
              <a:t>BSC </a:t>
            </a:r>
            <a:r>
              <a:rPr lang="en-US" sz="2800" b="1" dirty="0"/>
              <a:t>– Notes</a:t>
            </a:r>
          </a:p>
        </p:txBody>
      </p:sp>
    </p:spTree>
    <p:extLst>
      <p:ext uri="{BB962C8B-B14F-4D97-AF65-F5344CB8AC3E}">
        <p14:creationId xmlns:p14="http://schemas.microsoft.com/office/powerpoint/2010/main" val="75262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489</Words>
  <Application>Microsoft Office PowerPoint</Application>
  <PresentationFormat>On-screen Show (4:3)</PresentationFormat>
  <Paragraphs>57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2022-06-18T02:48:38Z</dcterms:created>
  <dcterms:modified xsi:type="dcterms:W3CDTF">2024-11-01T13:48:19Z</dcterms:modified>
</cp:coreProperties>
</file>