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3" r:id="rId2"/>
    <p:sldId id="1282" r:id="rId3"/>
    <p:sldId id="1280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FFCC"/>
    <a:srgbClr val="CCECFF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282" autoAdjust="0"/>
  </p:normalViewPr>
  <p:slideViewPr>
    <p:cSldViewPr>
      <p:cViewPr varScale="1">
        <p:scale>
          <a:sx n="96" d="100"/>
          <a:sy n="96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12/21/2024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34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6A404-D436-8C0B-3C5B-D4C9BBFE4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EAB819-D8FE-A666-C53D-D6C4470454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B84E2A-E230-546B-0D4F-4ED7D1ABDD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666BB7-7832-445B-C463-E70423C980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11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A1B2E-88D8-AFB4-64C8-07AEE5408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8B287EA-4C36-C30C-BFC3-1AD95267C7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269D7D52-845D-A52F-A8F9-EFA7357386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15A788A0-1251-E739-B850-8C93F60275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818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Analytical Hierarchy Process (AHP)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1" y="69505"/>
            <a:ext cx="23555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choose among multiple alternatives?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28575" y="0"/>
            <a:ext cx="0" cy="9494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190662"/>
            <a:ext cx="4114800" cy="25603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The </a:t>
            </a:r>
            <a:r>
              <a:rPr lang="en-US" sz="1600" b="1" dirty="0">
                <a:solidFill>
                  <a:srgbClr val="0070C0"/>
                </a:solidFill>
              </a:rPr>
              <a:t>Analytic Hierarchy Process </a:t>
            </a:r>
            <a:r>
              <a:rPr lang="en-US" sz="1600" dirty="0"/>
              <a:t>(AHP) is a method for making decisions under multiple and complex criteria.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AHP is easy to use since stakeholders only need to perform pairwise comparisons, assigning values 1-9.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The pairwise comparisons are performed between all the criteria, between each set of sub-criteria, and between all the alternatives.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784445" y="1620747"/>
            <a:ext cx="4230202" cy="776667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445" y="2364491"/>
            <a:ext cx="4242535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the goal.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the criteria (simple or hierarchical)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the alternatives.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Determine the weights amongst the criteria, sub-criteria, and alternatives (for each criteria) using pairwise comparison.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Use SW to convert pairwise comparisons into weights and confirm consistency.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Use SW to combine priorities and obtain overall weights for the alternatives.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3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AHP    Process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 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668530" y="1009485"/>
            <a:ext cx="1030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Goal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756715" y="1272624"/>
            <a:ext cx="100584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29184" y="1639600"/>
            <a:ext cx="109728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499474" y="1124700"/>
            <a:ext cx="1143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Selected alternative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65EEFE4-3CCC-41C4-9B73-E245D663F0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25" y="3919688"/>
            <a:ext cx="3578431" cy="2504902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65CA9C-26DE-EF85-F4BA-FD2755B7E194}"/>
              </a:ext>
            </a:extLst>
          </p:cNvPr>
          <p:cNvCxnSpPr>
            <a:cxnSpLocks/>
          </p:cNvCxnSpPr>
          <p:nvPr/>
        </p:nvCxnSpPr>
        <p:spPr>
          <a:xfrm>
            <a:off x="4756715" y="1600956"/>
            <a:ext cx="100584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DB01A78-7204-552F-89EC-6ADD9F214A7E}"/>
              </a:ext>
            </a:extLst>
          </p:cNvPr>
          <p:cNvSpPr txBox="1"/>
          <p:nvPr/>
        </p:nvSpPr>
        <p:spPr>
          <a:xfrm>
            <a:off x="4668530" y="1316188"/>
            <a:ext cx="1030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Criteria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56D8F6B-A40B-2F67-DE77-A9092F414617}"/>
              </a:ext>
            </a:extLst>
          </p:cNvPr>
          <p:cNvCxnSpPr>
            <a:cxnSpLocks/>
          </p:cNvCxnSpPr>
          <p:nvPr/>
        </p:nvCxnSpPr>
        <p:spPr>
          <a:xfrm>
            <a:off x="4756715" y="1893492"/>
            <a:ext cx="100584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FB288BA-8D25-B24C-B6B9-C3C69E401F95}"/>
              </a:ext>
            </a:extLst>
          </p:cNvPr>
          <p:cNvSpPr txBox="1"/>
          <p:nvPr/>
        </p:nvSpPr>
        <p:spPr>
          <a:xfrm>
            <a:off x="4666435" y="1623428"/>
            <a:ext cx="1209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Alternatives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A361B2-6EF6-7C9E-6A3D-55E03F03E3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445" y="5118820"/>
            <a:ext cx="2494632" cy="159404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013263-AACC-7B1A-F2DE-2E681B7B300F}"/>
              </a:ext>
            </a:extLst>
          </p:cNvPr>
          <p:cNvSpPr txBox="1"/>
          <p:nvPr/>
        </p:nvSpPr>
        <p:spPr>
          <a:xfrm>
            <a:off x="7230833" y="5733300"/>
            <a:ext cx="1470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Sample scale with corresponding text</a:t>
            </a:r>
          </a:p>
        </p:txBody>
      </p:sp>
    </p:spTree>
    <p:extLst>
      <p:ext uri="{BB962C8B-B14F-4D97-AF65-F5344CB8AC3E}">
        <p14:creationId xmlns:p14="http://schemas.microsoft.com/office/powerpoint/2010/main" val="3367674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46484-5E49-BB32-B73B-738D8BA80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F4D92DDF-E0B6-C002-46EC-DAB85987F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17" y="5341566"/>
            <a:ext cx="3677087" cy="10058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A84B230-A392-B45A-B218-774A364C13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168" y="2447352"/>
            <a:ext cx="3383280" cy="1263536"/>
          </a:xfrm>
          <a:prstGeom prst="rect">
            <a:avLst/>
          </a:prstGeom>
        </p:spPr>
      </p:pic>
      <p:sp>
        <p:nvSpPr>
          <p:cNvPr id="5126" name="Line 6">
            <a:extLst>
              <a:ext uri="{FF2B5EF4-FFF2-40B4-BE49-F238E27FC236}">
                <a16:creationId xmlns:a16="http://schemas.microsoft.com/office/drawing/2014/main" id="{A1967E5A-97F0-2FC3-6283-6F8A376736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73290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>
            <a:extLst>
              <a:ext uri="{FF2B5EF4-FFF2-40B4-BE49-F238E27FC236}">
                <a16:creationId xmlns:a16="http://schemas.microsoft.com/office/drawing/2014/main" id="{D8C629C1-47C5-6EAB-4B17-D3ED1049D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336" y="76200"/>
            <a:ext cx="8819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AHP </a:t>
            </a:r>
            <a:r>
              <a:rPr lang="en-US" sz="2800" b="1" dirty="0"/>
              <a:t>– Example – Selecting a Leader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234D7C-5DD5-A6B8-8236-1C76CF784FD3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A979DF-6533-A28E-A7E5-74579D460736}"/>
              </a:ext>
            </a:extLst>
          </p:cNvPr>
          <p:cNvSpPr txBox="1"/>
          <p:nvPr/>
        </p:nvSpPr>
        <p:spPr>
          <a:xfrm>
            <a:off x="162336" y="736647"/>
            <a:ext cx="5606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/>
              <a:t>Choosing a leader from among 3 candidates.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/>
              <a:t>Use 3 criteria: experience, education, and teaching ability.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BEB725-B6C4-A30F-F0DE-1ADBB01C8F1A}"/>
              </a:ext>
            </a:extLst>
          </p:cNvPr>
          <p:cNvSpPr txBox="1"/>
          <p:nvPr/>
        </p:nvSpPr>
        <p:spPr>
          <a:xfrm>
            <a:off x="353936" y="1212573"/>
            <a:ext cx="4754880" cy="7386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+mn-lt"/>
              </a:rPr>
              <a:t>(1) </a:t>
            </a:r>
            <a:r>
              <a:rPr lang="en-US" sz="1400" dirty="0">
                <a:latin typeface="+mn-lt"/>
              </a:rPr>
              <a:t>Compare the selection criteria pairwise to determine their priorities. (If “A” is preferred over “B” by a factor of N, then “B” is preferred over “A” by a factor of 1/N)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63E1FC-E8BF-A4C1-FF74-4C7925DF4126}"/>
              </a:ext>
            </a:extLst>
          </p:cNvPr>
          <p:cNvSpPr txBox="1"/>
          <p:nvPr/>
        </p:nvSpPr>
        <p:spPr>
          <a:xfrm>
            <a:off x="378821" y="1984328"/>
            <a:ext cx="4729995" cy="36933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rgbClr val="00B050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1400" dirty="0"/>
              <a:t>Obtain matrix of pairwise results </a:t>
            </a:r>
            <a:r>
              <a:rPr lang="en-US" sz="1400" dirty="0">
                <a:sym typeface="Wingdings" panose="05000000000000000000" pitchFamily="2" charset="2"/>
              </a:rPr>
              <a:t> these are AHP </a:t>
            </a:r>
            <a:r>
              <a:rPr lang="en-US" sz="1400" dirty="0"/>
              <a:t>inputs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363306-93D9-8977-0D4E-2AF3476B860C}"/>
              </a:ext>
            </a:extLst>
          </p:cNvPr>
          <p:cNvSpPr/>
          <p:nvPr/>
        </p:nvSpPr>
        <p:spPr>
          <a:xfrm>
            <a:off x="1082472" y="2693651"/>
            <a:ext cx="1953328" cy="812159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8AE442C-25AA-E375-3B42-3DD19FC49780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2059136" y="2353660"/>
            <a:ext cx="684683" cy="339991"/>
          </a:xfrm>
          <a:prstGeom prst="lin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70D540D-C57F-C858-E6C5-788E4BD6816D}"/>
              </a:ext>
            </a:extLst>
          </p:cNvPr>
          <p:cNvSpPr txBox="1"/>
          <p:nvPr/>
        </p:nvSpPr>
        <p:spPr>
          <a:xfrm>
            <a:off x="3724811" y="2561156"/>
            <a:ext cx="2018517" cy="954107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From the 3-by-3 matrix, AHP finds </a:t>
            </a:r>
            <a:r>
              <a:rPr lang="en-US" sz="1400" dirty="0">
                <a:solidFill>
                  <a:srgbClr val="0070C0"/>
                </a:solidFill>
                <a:sym typeface="Wingdings" panose="05000000000000000000" pitchFamily="2" charset="2"/>
              </a:rPr>
              <a:t>the weights (0.75, 0.18, 0.07); which sum to 1.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FB57DD9-03B1-BAC8-B392-2E4DD777A785}"/>
              </a:ext>
            </a:extLst>
          </p:cNvPr>
          <p:cNvSpPr/>
          <p:nvPr/>
        </p:nvSpPr>
        <p:spPr>
          <a:xfrm>
            <a:off x="3160217" y="2700936"/>
            <a:ext cx="566873" cy="78965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87E3CC5-2682-26A5-8E41-EA9F572A8667}"/>
              </a:ext>
            </a:extLst>
          </p:cNvPr>
          <p:cNvSpPr/>
          <p:nvPr/>
        </p:nvSpPr>
        <p:spPr>
          <a:xfrm>
            <a:off x="2690155" y="4448336"/>
            <a:ext cx="537670" cy="2474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FB3CCBB-7EDD-4CD7-4B6E-96E2F9FDB45A}"/>
              </a:ext>
            </a:extLst>
          </p:cNvPr>
          <p:cNvSpPr/>
          <p:nvPr/>
        </p:nvSpPr>
        <p:spPr>
          <a:xfrm>
            <a:off x="2690155" y="4487332"/>
            <a:ext cx="537670" cy="2474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AB927EE-41E4-14AE-1E34-A166F487644E}"/>
              </a:ext>
            </a:extLst>
          </p:cNvPr>
          <p:cNvSpPr txBox="1"/>
          <p:nvPr/>
        </p:nvSpPr>
        <p:spPr>
          <a:xfrm>
            <a:off x="6125048" y="781035"/>
            <a:ext cx="2856613" cy="11695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(2) </a:t>
            </a:r>
            <a:r>
              <a:rPr lang="en-US" sz="1400" dirty="0"/>
              <a:t>For each of the 3 criteria compare the candidates pairwise, to create a 3-by-3 matrix. Then, AHP determines the weights (blue boxes) for each criteria.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C5E3C69-730B-9694-2FF5-5E2A989BC29E}"/>
              </a:ext>
            </a:extLst>
          </p:cNvPr>
          <p:cNvSpPr txBox="1"/>
          <p:nvPr/>
        </p:nvSpPr>
        <p:spPr>
          <a:xfrm>
            <a:off x="365125" y="4733965"/>
            <a:ext cx="4828676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(3) </a:t>
            </a:r>
            <a:r>
              <a:rPr lang="en-US" sz="1400" dirty="0"/>
              <a:t>Weight the alternative priorities, for each of the criteria, by that criteria’s AHP weights. (See the red computation.)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9205B34-24B2-EF06-DFBA-6F93E55098F2}"/>
              </a:ext>
            </a:extLst>
          </p:cNvPr>
          <p:cNvSpPr/>
          <p:nvPr/>
        </p:nvSpPr>
        <p:spPr>
          <a:xfrm>
            <a:off x="4174222" y="5682571"/>
            <a:ext cx="537670" cy="2474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F59AE434-3E39-4DA5-2D4F-5D89C9448728}"/>
              </a:ext>
            </a:extLst>
          </p:cNvPr>
          <p:cNvCxnSpPr>
            <a:cxnSpLocks/>
            <a:stCxn id="15" idx="1"/>
            <a:endCxn id="9" idx="3"/>
          </p:cNvCxnSpPr>
          <p:nvPr/>
        </p:nvCxnSpPr>
        <p:spPr>
          <a:xfrm flipH="1">
            <a:off x="3788537" y="5821889"/>
            <a:ext cx="194876" cy="36269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3BD65F4D-5A5A-C621-E4B9-115704B459BD}"/>
              </a:ext>
            </a:extLst>
          </p:cNvPr>
          <p:cNvSpPr txBox="1"/>
          <p:nvPr/>
        </p:nvSpPr>
        <p:spPr>
          <a:xfrm>
            <a:off x="1895282" y="6270165"/>
            <a:ext cx="3674404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0.061 = 0.751*0.081     </a:t>
            </a:r>
            <a:r>
              <a:rPr lang="en-US" sz="1200" b="1" dirty="0">
                <a:solidFill>
                  <a:srgbClr val="FF0000"/>
                </a:solidFill>
              </a:rPr>
              <a:t>(for values, see red boxes</a:t>
            </a:r>
          </a:p>
          <a:p>
            <a:r>
              <a:rPr lang="en-US" sz="1200" dirty="0">
                <a:solidFill>
                  <a:srgbClr val="FF0000"/>
                </a:solidFill>
              </a:rPr>
              <a:t>0.549 = 0.751*0.731      </a:t>
            </a:r>
            <a:r>
              <a:rPr lang="en-US" sz="1200" b="1" dirty="0">
                <a:solidFill>
                  <a:srgbClr val="FF0000"/>
                </a:solidFill>
              </a:rPr>
              <a:t>in steps (1) and (2))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74F4969-20F2-9A4A-D8B3-7D13D39E2C24}"/>
              </a:ext>
            </a:extLst>
          </p:cNvPr>
          <p:cNvSpPr/>
          <p:nvPr/>
        </p:nvSpPr>
        <p:spPr>
          <a:xfrm>
            <a:off x="1185128" y="5856530"/>
            <a:ext cx="524091" cy="470468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E9FA0566-47C6-5053-F0AD-87C6DEDC4B66}"/>
              </a:ext>
            </a:extLst>
          </p:cNvPr>
          <p:cNvCxnSpPr>
            <a:cxnSpLocks/>
            <a:stCxn id="97" idx="1"/>
            <a:endCxn id="98" idx="2"/>
          </p:cNvCxnSpPr>
          <p:nvPr/>
        </p:nvCxnSpPr>
        <p:spPr>
          <a:xfrm flipH="1" flipV="1">
            <a:off x="1447174" y="6326998"/>
            <a:ext cx="448108" cy="174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3" name="Rectangle 122">
            <a:extLst>
              <a:ext uri="{FF2B5EF4-FFF2-40B4-BE49-F238E27FC236}">
                <a16:creationId xmlns:a16="http://schemas.microsoft.com/office/drawing/2014/main" id="{E429B3E3-A30C-A6B2-E07F-193D4BAF526C}"/>
              </a:ext>
            </a:extLst>
          </p:cNvPr>
          <p:cNvSpPr/>
          <p:nvPr/>
        </p:nvSpPr>
        <p:spPr>
          <a:xfrm>
            <a:off x="3127504" y="2688670"/>
            <a:ext cx="492744" cy="249313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B1A4149-7A0A-04E4-C781-EF0BFEDBD3B1}"/>
              </a:ext>
            </a:extLst>
          </p:cNvPr>
          <p:cNvCxnSpPr>
            <a:cxnSpLocks/>
          </p:cNvCxnSpPr>
          <p:nvPr/>
        </p:nvCxnSpPr>
        <p:spPr>
          <a:xfrm>
            <a:off x="45319" y="4687665"/>
            <a:ext cx="57607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22B1FAE-BAE8-1E57-E9E9-350D12242CF4}"/>
              </a:ext>
            </a:extLst>
          </p:cNvPr>
          <p:cNvCxnSpPr>
            <a:cxnSpLocks/>
          </p:cNvCxnSpPr>
          <p:nvPr/>
        </p:nvCxnSpPr>
        <p:spPr>
          <a:xfrm flipH="1">
            <a:off x="5800394" y="812428"/>
            <a:ext cx="33784" cy="58993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39CBF43-6F57-A0DB-A45F-4A3D6C383EE6}"/>
              </a:ext>
            </a:extLst>
          </p:cNvPr>
          <p:cNvSpPr txBox="1"/>
          <p:nvPr/>
        </p:nvSpPr>
        <p:spPr>
          <a:xfrm>
            <a:off x="3983413" y="5406390"/>
            <a:ext cx="1748747" cy="830997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Largest row sum value: Chris is the best choice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31C8F59F-38E1-F835-8F4E-5D5BAE0ABDD4}"/>
              </a:ext>
            </a:extLst>
          </p:cNvPr>
          <p:cNvSpPr/>
          <p:nvPr/>
        </p:nvSpPr>
        <p:spPr>
          <a:xfrm>
            <a:off x="5193800" y="1261765"/>
            <a:ext cx="914400" cy="22574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6E9B3AD-843E-8B74-388B-4F450CD5E61F}"/>
              </a:ext>
            </a:extLst>
          </p:cNvPr>
          <p:cNvSpPr/>
          <p:nvPr/>
        </p:nvSpPr>
        <p:spPr>
          <a:xfrm rot="10800000">
            <a:off x="5343187" y="4812869"/>
            <a:ext cx="733433" cy="22017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E056F9C-9C33-50FB-1BCE-C9526CF91580}"/>
              </a:ext>
            </a:extLst>
          </p:cNvPr>
          <p:cNvSpPr txBox="1"/>
          <p:nvPr/>
        </p:nvSpPr>
        <p:spPr>
          <a:xfrm>
            <a:off x="196355" y="3847613"/>
            <a:ext cx="4997445" cy="738664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+mn-lt"/>
              </a:rPr>
              <a:t>The value “1/9” means the stakeholders think “Teaching is 1/9</a:t>
            </a:r>
            <a:r>
              <a:rPr lang="en-US" sz="1400" i="1" baseline="30000" dirty="0">
                <a:latin typeface="+mn-lt"/>
              </a:rPr>
              <a:t>th</a:t>
            </a:r>
            <a:r>
              <a:rPr lang="en-US" sz="1400" i="1" dirty="0">
                <a:latin typeface="+mn-lt"/>
              </a:rPr>
              <a:t> as important as Experience” which is the same as “Experience is 9 times more important than Teaching.”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12898E3-577B-4458-B7A9-A49B140EA158}"/>
              </a:ext>
            </a:extLst>
          </p:cNvPr>
          <p:cNvSpPr/>
          <p:nvPr/>
        </p:nvSpPr>
        <p:spPr>
          <a:xfrm>
            <a:off x="1192360" y="3194588"/>
            <a:ext cx="499265" cy="33265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US" sz="1400" i="1">
              <a:solidFill>
                <a:schemeClr val="tx1"/>
              </a:solidFill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54EAD46-B873-1BCB-D7DB-161AFA392586}"/>
              </a:ext>
            </a:extLst>
          </p:cNvPr>
          <p:cNvCxnSpPr>
            <a:cxnSpLocks/>
            <a:endCxn id="54" idx="2"/>
          </p:cNvCxnSpPr>
          <p:nvPr/>
        </p:nvCxnSpPr>
        <p:spPr>
          <a:xfrm flipV="1">
            <a:off x="196354" y="3527243"/>
            <a:ext cx="1245639" cy="320370"/>
          </a:xfrm>
          <a:prstGeom prst="line">
            <a:avLst/>
          </a:prstGeom>
          <a:noFill/>
          <a:ln w="38100">
            <a:solidFill>
              <a:srgbClr val="7030A0"/>
            </a:solidFill>
          </a:ln>
        </p:spPr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0734D32-7F13-61F0-E5BE-8281E695711D}"/>
              </a:ext>
            </a:extLst>
          </p:cNvPr>
          <p:cNvGrpSpPr/>
          <p:nvPr/>
        </p:nvGrpSpPr>
        <p:grpSpPr>
          <a:xfrm>
            <a:off x="6064886" y="2399923"/>
            <a:ext cx="2872479" cy="4088270"/>
            <a:chOff x="6064886" y="2399923"/>
            <a:chExt cx="2872479" cy="408827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7030795-B539-5042-6F48-BFEA3883691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064886" y="2399923"/>
              <a:ext cx="2834640" cy="4088270"/>
            </a:xfrm>
            <a:prstGeom prst="rect">
              <a:avLst/>
            </a:prstGeom>
          </p:spPr>
        </p:pic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AE4BB9B4-54CD-ACE4-AB7F-D2E456B7A5E1}"/>
                </a:ext>
              </a:extLst>
            </p:cNvPr>
            <p:cNvSpPr/>
            <p:nvPr/>
          </p:nvSpPr>
          <p:spPr>
            <a:xfrm>
              <a:off x="8357961" y="2895763"/>
              <a:ext cx="465871" cy="4572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8C424F6-288F-A56D-D2A4-2275109CCA8A}"/>
                </a:ext>
              </a:extLst>
            </p:cNvPr>
            <p:cNvGrpSpPr/>
            <p:nvPr/>
          </p:nvGrpSpPr>
          <p:grpSpPr>
            <a:xfrm>
              <a:off x="8297285" y="2667299"/>
              <a:ext cx="640080" cy="3555914"/>
              <a:chOff x="8297285" y="2667299"/>
              <a:chExt cx="640080" cy="3555914"/>
            </a:xfrm>
          </p:grpSpPr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04E2192D-CDD5-6DA5-7CE5-33E9C954E0A2}"/>
                  </a:ext>
                </a:extLst>
              </p:cNvPr>
              <p:cNvSpPr/>
              <p:nvPr/>
            </p:nvSpPr>
            <p:spPr>
              <a:xfrm>
                <a:off x="8297285" y="2667299"/>
                <a:ext cx="640080" cy="7203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B050"/>
                  </a:solidFill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6E43C636-92E0-E1C5-3039-8A0BF3AC2F43}"/>
                  </a:ext>
                </a:extLst>
              </p:cNvPr>
              <p:cNvSpPr/>
              <p:nvPr/>
            </p:nvSpPr>
            <p:spPr>
              <a:xfrm>
                <a:off x="8297285" y="4081885"/>
                <a:ext cx="640080" cy="7203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B050"/>
                  </a:solidFill>
                </a:endParaRP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B032107B-EDF2-D38B-219F-33D32FF35C85}"/>
                  </a:ext>
                </a:extLst>
              </p:cNvPr>
              <p:cNvSpPr/>
              <p:nvPr/>
            </p:nvSpPr>
            <p:spPr>
              <a:xfrm>
                <a:off x="8297285" y="5502870"/>
                <a:ext cx="640080" cy="7203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B050"/>
                  </a:solidFill>
                </a:endParaRPr>
              </a:p>
            </p:txBody>
          </p:sp>
        </p:grp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F91D45C-1CBE-621A-7DE6-1DE0659CB424}"/>
              </a:ext>
            </a:extLst>
          </p:cNvPr>
          <p:cNvSpPr/>
          <p:nvPr/>
        </p:nvSpPr>
        <p:spPr>
          <a:xfrm>
            <a:off x="3227825" y="6054090"/>
            <a:ext cx="560712" cy="26099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US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87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9FB0E-6D42-1C7B-EA28-B6235D79B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>
            <a:extLst>
              <a:ext uri="{FF2B5EF4-FFF2-40B4-BE49-F238E27FC236}">
                <a16:creationId xmlns:a16="http://schemas.microsoft.com/office/drawing/2014/main" id="{A59916CB-78E5-9A91-C5F9-7B90AC4F6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309" y="31848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AHP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913775-E4C6-D729-C112-94AC483DBF4E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99A32B-8DD3-114F-F5B2-9E1AA8C8677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FC99BD3-18C9-D022-421E-6CA9577F8330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95AC419-A623-2218-E178-4524C48B70A1}"/>
              </a:ext>
            </a:extLst>
          </p:cNvPr>
          <p:cNvSpPr txBox="1"/>
          <p:nvPr/>
        </p:nvSpPr>
        <p:spPr>
          <a:xfrm>
            <a:off x="514350" y="1168400"/>
            <a:ext cx="4114800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AHP </a:t>
            </a:r>
            <a:r>
              <a:rPr lang="en-US" sz="1400" dirty="0"/>
              <a:t>was developed by Thomas L. </a:t>
            </a:r>
            <a:r>
              <a:rPr lang="en-US" sz="1400" dirty="0" err="1"/>
              <a:t>Saaty</a:t>
            </a:r>
            <a:r>
              <a:rPr lang="en-US" sz="1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AHP is easier to show than to describe.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Any range of values can be used for Intensity, not just {1,3,5,7,9}.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 data inconsistency occurs, for example, when the pairwise comparisons indicate that “A” is preferred to “B”, and “B” is preferred to “C”, yet “C” is preferred to “A”.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AHP software determines an “inconsistency;” if this value is larger than 10%, then the pairwise comparisons should be reviewed. </a:t>
            </a:r>
            <a:endParaRPr lang="en-US" sz="1400" dirty="0">
              <a:latin typeface="+mn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Like probabilities, weights are numbers between zero and one, without units.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AHP can address hierarchical criteria. For example, when buying a truck, the carrying capacity and the number of seats may be important. The carrying capacity may depend on both the size of the cargo area and the weight it </a:t>
            </a:r>
            <a:r>
              <a:rPr lang="en-US" sz="1400"/>
              <a:t>can carry.  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AHP computations are best left to software packages. (</a:t>
            </a:r>
            <a:r>
              <a:rPr lang="en-US" sz="1400" dirty="0"/>
              <a:t>AHP weights are the eigenvector corresponding to the largest eigenvector of the pairwise comparison matrix.)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AEA097-CE73-33A8-8816-388E746B9C4B}"/>
              </a:ext>
            </a:extLst>
          </p:cNvPr>
          <p:cNvSpPr txBox="1"/>
          <p:nvPr/>
        </p:nvSpPr>
        <p:spPr>
          <a:xfrm>
            <a:off x="4787180" y="1147310"/>
            <a:ext cx="4114800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example has a simple set of criteria, with no hierarchy.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There are three computational steps: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Determine the criteria weights (by specifying pairwise comparisons)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Determine weights of the alternatives for each of criteria (by specifying pairwise comparisons)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Combine the above results.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In this example, each of the inconsistencies is determined to be less than 10%. Hence, we accept the comparisons, and the resulting weights, as being consistent.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best option has the largest overall value. If two options have similar large values, then other techniques might be used to decide between those two options.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143523-FA58-C6B0-FADC-90358DAF41F3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13" name="Line 6">
            <a:extLst>
              <a:ext uri="{FF2B5EF4-FFF2-40B4-BE49-F238E27FC236}">
                <a16:creationId xmlns:a16="http://schemas.microsoft.com/office/drawing/2014/main" id="{0875BB1D-9E36-68DB-EF2C-E6E846DDABB3}"/>
              </a:ext>
            </a:extLst>
          </p:cNvPr>
          <p:cNvSpPr>
            <a:spLocks noChangeShapeType="1"/>
          </p:cNvSpPr>
          <p:nvPr/>
        </p:nvSpPr>
        <p:spPr bwMode="auto">
          <a:xfrm>
            <a:off x="-1" y="60296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8C25CA-66BE-4554-E67D-EFACFAA71D36}"/>
              </a:ext>
            </a:extLst>
          </p:cNvPr>
          <p:cNvSpPr txBox="1"/>
          <p:nvPr/>
        </p:nvSpPr>
        <p:spPr>
          <a:xfrm>
            <a:off x="4762500" y="5765176"/>
            <a:ext cx="4114800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Font typeface="+mj-lt"/>
              <a:buAutoNum type="arabicPeriod"/>
              <a:defRPr sz="1400"/>
            </a:lvl1pPr>
            <a:lvl2pPr marL="800100" lvl="1" indent="-342900">
              <a:buFont typeface="+mj-lt"/>
              <a:buAutoNum type="alphaUcPeriod"/>
              <a:defRPr sz="1400"/>
            </a:lvl2pPr>
          </a:lstStyle>
          <a:p>
            <a:pPr marL="0" indent="0">
              <a:buNone/>
            </a:pPr>
            <a:r>
              <a:rPr lang="en-US" sz="1200" dirty="0"/>
              <a:t>Recommended web sites for more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/>
              <a:t>https://www.transparentchoice.com/analytic-hierarchy-process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/>
              <a:t>https://www.pmi.org/learning/library/analytic-hierarchy-process-prioritize-projects-6608</a:t>
            </a:r>
          </a:p>
        </p:txBody>
      </p:sp>
    </p:spTree>
    <p:extLst>
      <p:ext uri="{BB962C8B-B14F-4D97-AF65-F5344CB8AC3E}">
        <p14:creationId xmlns:p14="http://schemas.microsoft.com/office/powerpoint/2010/main" val="413028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747</Words>
  <Application>Microsoft Office PowerPoint</Application>
  <PresentationFormat>On-screen Show (4:3)</PresentationFormat>
  <Paragraphs>60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2022-06-18T02:42:34Z</dcterms:created>
  <dcterms:modified xsi:type="dcterms:W3CDTF">2024-12-21T20:55:28Z</dcterms:modified>
</cp:coreProperties>
</file>