
<file path=[Content_Types].xml><?xml version="1.0" encoding="utf-8"?>
<Types xmlns="http://schemas.openxmlformats.org/package/2006/content-types">
  <Default Extension="bin" ContentType="image/unknown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2" r:id="rId2"/>
    <p:sldId id="1275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867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10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8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5450B6-3EDD-F172-62E6-56AFE912EB78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221B1D4-5560-FBE5-29D6-F6C3B43CE79B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57930D0-B0F2-6245-BF4E-29E03BAAA454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0C434C1-6D6C-CE93-56DF-2161EED05A0D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81ED00A-D5ED-C2FA-3545-7C26567B50AA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bin"/><Relationship Id="rId5" Type="http://schemas.openxmlformats.org/officeDocument/2006/relationships/image" Target="../media/image4.jpeg"/><Relationship Id="rId4" Type="http://schemas.openxmlformats.org/officeDocument/2006/relationships/image" Target="../media/image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4201749" y="1918599"/>
            <a:ext cx="4760288" cy="1043483"/>
          </a:xfrm>
          <a:prstGeom prst="triangle">
            <a:avLst>
              <a:gd name="adj" fmla="val 4746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041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/>
              <a:t>A3</a:t>
            </a:r>
            <a:r>
              <a:rPr lang="en-US" sz="2800" b="1" dirty="0"/>
              <a:t> report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433076" y="132455"/>
            <a:ext cx="21335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document a project?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5284448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4207746" y="2966073"/>
            <a:ext cx="4773918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Obtain template for your company’s </a:t>
            </a:r>
            <a:r>
              <a:rPr lang="en-US" sz="1600" dirty="0" err="1"/>
              <a:t>A3</a:t>
            </a:r>
            <a:r>
              <a:rPr lang="en-US" sz="1600" dirty="0"/>
              <a:t> report, or use one from the web. (It likely has ~7 categories such as the ones shown below left.)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For each category, show the important information using text and/or graphics.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Prominently display the </a:t>
            </a:r>
            <a:r>
              <a:rPr lang="en-US" sz="1600" dirty="0" err="1"/>
              <a:t>A3</a:t>
            </a:r>
            <a:r>
              <a:rPr lang="en-US" sz="1600" dirty="0"/>
              <a:t> report for team and management review, and for educational purposes.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6"/>
            <a:ext cx="2133600" cy="1005840"/>
          </a:xfrm>
          <a:prstGeom prst="rect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 err="1">
                <a:latin typeface="Arial" pitchFamily="34" charset="0"/>
              </a:rPr>
              <a:t>A3</a:t>
            </a:r>
            <a:r>
              <a:rPr lang="en-US" sz="2000" b="1" dirty="0">
                <a:latin typeface="Arial" pitchFamily="34" charset="0"/>
              </a:rPr>
              <a:t> report process</a:t>
            </a:r>
          </a:p>
        </p:txBody>
      </p:sp>
      <p:cxnSp>
        <p:nvCxnSpPr>
          <p:cNvPr id="36" name="Straight Arrow Connector 47"/>
          <p:cNvCxnSpPr>
            <a:cxnSpLocks noChangeShapeType="1"/>
          </p:cNvCxnSpPr>
          <p:nvPr/>
        </p:nvCxnSpPr>
        <p:spPr bwMode="auto">
          <a:xfrm>
            <a:off x="7604776" y="2067335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" name="TextBox 44"/>
          <p:cNvSpPr txBox="1">
            <a:spLocks noChangeArrowheads="1"/>
          </p:cNvSpPr>
          <p:nvPr/>
        </p:nvSpPr>
        <p:spPr bwMode="auto">
          <a:xfrm>
            <a:off x="4268100" y="1363392"/>
            <a:ext cx="111581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Team</a:t>
            </a:r>
          </a:p>
        </p:txBody>
      </p:sp>
      <p:cxnSp>
        <p:nvCxnSpPr>
          <p:cNvPr id="44" name="Straight Arrow Connector 47"/>
          <p:cNvCxnSpPr>
            <a:cxnSpLocks noChangeShapeType="1"/>
          </p:cNvCxnSpPr>
          <p:nvPr/>
        </p:nvCxnSpPr>
        <p:spPr bwMode="auto">
          <a:xfrm>
            <a:off x="4262997" y="1663929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TextBox 44"/>
          <p:cNvSpPr txBox="1">
            <a:spLocks noChangeArrowheads="1"/>
          </p:cNvSpPr>
          <p:nvPr/>
        </p:nvSpPr>
        <p:spPr bwMode="auto">
          <a:xfrm>
            <a:off x="7644400" y="1763498"/>
            <a:ext cx="113943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List of ideas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6" y="1195915"/>
            <a:ext cx="3564754" cy="2229909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r>
              <a:rPr lang="en-US" dirty="0"/>
              <a:t>An </a:t>
            </a:r>
            <a:r>
              <a:rPr lang="en-US" b="1" dirty="0" err="1">
                <a:solidFill>
                  <a:srgbClr val="0070C0"/>
                </a:solidFill>
              </a:rPr>
              <a:t>A3</a:t>
            </a:r>
            <a:r>
              <a:rPr lang="en-US" b="1" dirty="0">
                <a:solidFill>
                  <a:srgbClr val="0070C0"/>
                </a:solidFill>
              </a:rPr>
              <a:t> report </a:t>
            </a:r>
            <a:r>
              <a:rPr lang="en-US" dirty="0"/>
              <a:t>summarizes important information about an improvement project.</a:t>
            </a:r>
          </a:p>
          <a:p>
            <a:r>
              <a:rPr lang="en-US" dirty="0"/>
              <a:t>There is no standard content for an </a:t>
            </a:r>
            <a:r>
              <a:rPr lang="en-US" dirty="0" err="1"/>
              <a:t>A3</a:t>
            </a:r>
            <a:r>
              <a:rPr lang="en-US" dirty="0"/>
              <a:t> report, although it is typically aligned with </a:t>
            </a:r>
            <a:r>
              <a:rPr lang="en-US" dirty="0" err="1"/>
              <a:t>PDCA</a:t>
            </a:r>
            <a:r>
              <a:rPr lang="en-US" dirty="0"/>
              <a:t> (Plan-Do-Check-Act).</a:t>
            </a:r>
          </a:p>
          <a:p>
            <a:r>
              <a:rPr lang="en-US" dirty="0"/>
              <a:t>The </a:t>
            </a:r>
            <a:r>
              <a:rPr lang="en-US" dirty="0" err="1"/>
              <a:t>A3</a:t>
            </a:r>
            <a:r>
              <a:rPr lang="en-US" dirty="0"/>
              <a:t> report fits on a single page, on paper of size </a:t>
            </a:r>
            <a:r>
              <a:rPr lang="en-US" dirty="0" err="1"/>
              <a:t>A3</a:t>
            </a:r>
            <a:r>
              <a:rPr lang="en-US" dirty="0"/>
              <a:t>.</a:t>
            </a:r>
          </a:p>
          <a:p>
            <a:r>
              <a:rPr lang="en-US" dirty="0" err="1"/>
              <a:t>A3</a:t>
            </a:r>
            <a:r>
              <a:rPr lang="en-US" dirty="0"/>
              <a:t> reports can be used during project performance, or at project completion.</a:t>
            </a:r>
          </a:p>
          <a:p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sp>
        <p:nvSpPr>
          <p:cNvPr id="22" name="TextBox 44">
            <a:extLst>
              <a:ext uri="{FF2B5EF4-FFF2-40B4-BE49-F238E27FC236}">
                <a16:creationId xmlns:a16="http://schemas.microsoft.com/office/drawing/2014/main" id="{58837294-3761-4A51-A5FF-00888A09C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8488" y="1709557"/>
            <a:ext cx="14584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Problem to address</a:t>
            </a:r>
          </a:p>
        </p:txBody>
      </p:sp>
      <p:cxnSp>
        <p:nvCxnSpPr>
          <p:cNvPr id="23" name="Straight Arrow Connector 47">
            <a:extLst>
              <a:ext uri="{FF2B5EF4-FFF2-40B4-BE49-F238E27FC236}">
                <a16:creationId xmlns:a16="http://schemas.microsoft.com/office/drawing/2014/main" id="{2124B650-04F4-4B81-AC71-B3FE91B3EBB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86831" y="2219624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E105E0E6-0D31-195F-0751-A830192BA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045" y="4504340"/>
            <a:ext cx="2695575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37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7893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/>
              <a:t>A3</a:t>
            </a:r>
            <a:r>
              <a:rPr lang="en-US" sz="2800" b="1" dirty="0"/>
              <a:t> report – Examples from the web</a:t>
            </a:r>
            <a:endParaRPr lang="en-US" sz="2800" b="1" i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A16F043-5991-07B3-0B00-7FE18687E8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55" y="3727247"/>
            <a:ext cx="1920240" cy="142453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BD9E43F-8FC0-9993-44F6-4E4AB4E22409}"/>
              </a:ext>
            </a:extLst>
          </p:cNvPr>
          <p:cNvSpPr txBox="1"/>
          <p:nvPr/>
        </p:nvSpPr>
        <p:spPr>
          <a:xfrm>
            <a:off x="1748156" y="5603496"/>
            <a:ext cx="4536152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1050"/>
            </a:lvl1pPr>
          </a:lstStyle>
          <a:p>
            <a:pPr algn="l"/>
            <a:r>
              <a:rPr lang="en-US" sz="900" dirty="0"/>
              <a:t>Figure credits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900" dirty="0"/>
              <a:t>https://www.moresteam.com/lean/a3-report.cfm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900" dirty="0"/>
              <a:t>https://www. https://www.leansixsigmadefinition.com/glossary/a3/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900" dirty="0"/>
              <a:t>https://goleansixsigma.com/john-shook-grand-daddy/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900" dirty="0"/>
              <a:t>https://goleansixsigma.com/4-new-ways-to-use-a3s-have-you-tried-any-of-these/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900" dirty="0"/>
              <a:t>https://www.isixsigma.com/operations/manufacturing-operations/improved-rescue-time-from-a-bolling-mill-machine/attachment/a3-project-summary/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4491E24-D6F7-3AA2-D29D-D669AA4591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996" y="1030998"/>
            <a:ext cx="1920240" cy="115764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FD3030D-169E-39BA-A0D6-33796053D16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55" y="5235264"/>
            <a:ext cx="1920240" cy="14593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C01EFAB-7832-371D-C0C6-B5B6943F9D0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25" y="971080"/>
            <a:ext cx="6108283" cy="457923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86B1F48-3F3D-A422-014A-2245E73F3E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369" y="2272124"/>
            <a:ext cx="1920240" cy="13921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C5B54B3-892B-66FB-F45F-8C7D5FAA8314}"/>
              </a:ext>
            </a:extLst>
          </p:cNvPr>
          <p:cNvSpPr txBox="1"/>
          <p:nvPr/>
        </p:nvSpPr>
        <p:spPr>
          <a:xfrm>
            <a:off x="1444766" y="643004"/>
            <a:ext cx="3840480" cy="25391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pPr marL="0" indent="0">
              <a:buNone/>
            </a:pPr>
            <a:r>
              <a:rPr lang="en-US" dirty="0"/>
              <a:t>Each company has its own </a:t>
            </a:r>
            <a:r>
              <a:rPr lang="en-US" dirty="0" err="1"/>
              <a:t>A3</a:t>
            </a:r>
            <a:r>
              <a:rPr lang="en-US" dirty="0"/>
              <a:t> formatting style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21BD35-79D4-2AD0-93CF-D08677FF42B6}"/>
              </a:ext>
            </a:extLst>
          </p:cNvPr>
          <p:cNvSpPr txBox="1"/>
          <p:nvPr/>
        </p:nvSpPr>
        <p:spPr>
          <a:xfrm>
            <a:off x="2306105" y="1303985"/>
            <a:ext cx="1005840" cy="25391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pPr marL="0" indent="0" algn="ctr">
              <a:buNone/>
            </a:pPr>
            <a:r>
              <a:rPr lang="en-US" sz="1100" dirty="0"/>
              <a:t>Background</a:t>
            </a:r>
          </a:p>
          <a:p>
            <a:endParaRPr lang="en-US" sz="11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69C6D1-E924-4567-5608-7A00E75B9803}"/>
              </a:ext>
            </a:extLst>
          </p:cNvPr>
          <p:cNvSpPr txBox="1"/>
          <p:nvPr/>
        </p:nvSpPr>
        <p:spPr>
          <a:xfrm>
            <a:off x="2306105" y="1715353"/>
            <a:ext cx="1005840" cy="4572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pPr marL="0" indent="0" algn="ctr">
              <a:buNone/>
            </a:pPr>
            <a:r>
              <a:rPr lang="en-US" sz="1100" dirty="0"/>
              <a:t>Current Situation</a:t>
            </a:r>
          </a:p>
          <a:p>
            <a:pPr algn="ctr"/>
            <a:endParaRPr lang="en-US" sz="11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A91936-7249-5FE3-10CB-C81106248BC1}"/>
              </a:ext>
            </a:extLst>
          </p:cNvPr>
          <p:cNvSpPr txBox="1"/>
          <p:nvPr/>
        </p:nvSpPr>
        <p:spPr>
          <a:xfrm>
            <a:off x="2306105" y="3158810"/>
            <a:ext cx="1005840" cy="25391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pPr marL="0" indent="0" algn="ctr">
              <a:buNone/>
            </a:pPr>
            <a:r>
              <a:rPr lang="en-US" sz="1100" dirty="0"/>
              <a:t>Analysis</a:t>
            </a:r>
          </a:p>
          <a:p>
            <a:endParaRPr lang="en-US" sz="11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18505B-81E8-08E9-3D2F-7017674FB399}"/>
              </a:ext>
            </a:extLst>
          </p:cNvPr>
          <p:cNvSpPr txBox="1"/>
          <p:nvPr/>
        </p:nvSpPr>
        <p:spPr>
          <a:xfrm>
            <a:off x="2306105" y="4353813"/>
            <a:ext cx="1005840" cy="25391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pPr marL="0" indent="0" algn="ctr">
              <a:buNone/>
            </a:pPr>
            <a:r>
              <a:rPr lang="en-US" sz="1100" dirty="0"/>
              <a:t>Goal</a:t>
            </a:r>
          </a:p>
          <a:p>
            <a:endParaRPr lang="en-US" sz="11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4DD5AF-2E98-D52F-BB02-79B056B6E8F3}"/>
              </a:ext>
            </a:extLst>
          </p:cNvPr>
          <p:cNvSpPr txBox="1"/>
          <p:nvPr/>
        </p:nvSpPr>
        <p:spPr>
          <a:xfrm>
            <a:off x="4828753" y="1298114"/>
            <a:ext cx="1371600" cy="25391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pPr marL="0" indent="0" algn="ctr">
              <a:buNone/>
            </a:pPr>
            <a:r>
              <a:rPr lang="en-US" sz="1100" dirty="0"/>
              <a:t>Recommendations</a:t>
            </a:r>
          </a:p>
          <a:p>
            <a:endParaRPr lang="en-US" sz="11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9B44423-8699-B35C-A59C-E52D47528CDD}"/>
              </a:ext>
            </a:extLst>
          </p:cNvPr>
          <p:cNvSpPr txBox="1"/>
          <p:nvPr/>
        </p:nvSpPr>
        <p:spPr>
          <a:xfrm>
            <a:off x="4828753" y="2181807"/>
            <a:ext cx="1371600" cy="4572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pPr marL="0" indent="0" algn="ctr">
              <a:buNone/>
            </a:pPr>
            <a:r>
              <a:rPr lang="en-US" sz="1100" dirty="0"/>
              <a:t>Implementation Plan</a:t>
            </a:r>
          </a:p>
          <a:p>
            <a:endParaRPr lang="en-US" sz="11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7FDF83-9E12-F80D-B116-3A6A77074861}"/>
              </a:ext>
            </a:extLst>
          </p:cNvPr>
          <p:cNvSpPr txBox="1"/>
          <p:nvPr/>
        </p:nvSpPr>
        <p:spPr>
          <a:xfrm>
            <a:off x="4828753" y="3582620"/>
            <a:ext cx="1371600" cy="25391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pPr marL="0" indent="0" algn="ctr">
              <a:buNone/>
            </a:pPr>
            <a:r>
              <a:rPr lang="en-US" sz="1100" dirty="0"/>
              <a:t>Follow Up</a:t>
            </a:r>
          </a:p>
          <a:p>
            <a:endParaRPr lang="en-US" sz="11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4B692D6-16D2-37F4-C688-8489262857E1}"/>
              </a:ext>
            </a:extLst>
          </p:cNvPr>
          <p:cNvSpPr txBox="1"/>
          <p:nvPr/>
        </p:nvSpPr>
        <p:spPr>
          <a:xfrm>
            <a:off x="4828753" y="4353813"/>
            <a:ext cx="1371600" cy="25391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pPr marL="0" indent="0" algn="ctr">
              <a:buNone/>
            </a:pPr>
            <a:r>
              <a:rPr lang="en-US" sz="1100" dirty="0"/>
              <a:t>Results Report</a:t>
            </a:r>
          </a:p>
          <a:p>
            <a:endParaRPr lang="en-US" sz="11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A62AA5-1957-5667-6DC5-5649E3EED3FE}"/>
              </a:ext>
            </a:extLst>
          </p:cNvPr>
          <p:cNvSpPr txBox="1"/>
          <p:nvPr/>
        </p:nvSpPr>
        <p:spPr>
          <a:xfrm>
            <a:off x="6840996" y="714132"/>
            <a:ext cx="1920240" cy="25391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pPr marL="0" indent="0" algn="ctr">
              <a:buNone/>
            </a:pPr>
            <a:r>
              <a:rPr lang="en-US" dirty="0"/>
              <a:t>Some web examples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715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87215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 err="1"/>
              <a:t>A3</a:t>
            </a:r>
            <a:r>
              <a:rPr lang="en-US" sz="2800" b="1" dirty="0"/>
              <a:t> report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Toyota developed the </a:t>
            </a:r>
            <a:r>
              <a:rPr lang="en-US" sz="1400" dirty="0" err="1"/>
              <a:t>A3</a:t>
            </a:r>
            <a:r>
              <a:rPr lang="en-US" sz="1400" dirty="0"/>
              <a:t> concept as part of its production system.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</a:t>
            </a:r>
            <a:r>
              <a:rPr lang="en-US" sz="1400" dirty="0" err="1"/>
              <a:t>A3</a:t>
            </a:r>
            <a:r>
              <a:rPr lang="en-US" sz="1400" dirty="0"/>
              <a:t> size is 297 millimeters by 420 millimeters or approximately 11 by 17 inches.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</a:t>
            </a:r>
            <a:r>
              <a:rPr lang="en-US" sz="1400" dirty="0" err="1"/>
              <a:t>A3</a:t>
            </a:r>
            <a:r>
              <a:rPr lang="en-US" sz="1400" dirty="0"/>
              <a:t> approach is most suited to the completion of relatively short Kaizen improvement tasks.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A3</a:t>
            </a:r>
            <a:r>
              <a:rPr lang="en-US" sz="1400" dirty="0"/>
              <a:t> report benefits: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It has the same information for each project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It avoids (too) long PowerPoint presentations.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It facilitates communication among stakeholders, documenting results with data.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It (often) shows data visually and is (usually) easily understood.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It can educate others in how to execute an improvement project.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examples show that graphics are often used. When text is used, often very few words are used for each category.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examples show a wide variety in how projects are documented.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largest example, left, documents an improvement project on invoicing. It contains: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a value stream mapping for both the current and </a:t>
            </a:r>
            <a:r>
              <a:rPr lang="en-US" sz="1400"/>
              <a:t>desired states</a:t>
            </a:r>
            <a:endParaRPr lang="en-US" sz="1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a timeline of the improvements made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a histogram and trend analysis – for both the initial state and the improved state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467</Words>
  <Application>Microsoft Office PowerPoint</Application>
  <PresentationFormat>On-screen Show (4:3)</PresentationFormat>
  <Paragraphs>57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2022-06-18T02:41:22Z</dcterms:created>
  <dcterms:modified xsi:type="dcterms:W3CDTF">2024-11-01T13:51:12Z</dcterms:modified>
</cp:coreProperties>
</file>