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69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CC"/>
    <a:srgbClr val="CCECFF"/>
    <a:srgbClr val="FF0000"/>
    <a:srgbClr val="FFFFCC"/>
    <a:srgbClr val="CCFFFF"/>
    <a:srgbClr val="00FFFF"/>
    <a:srgbClr val="0099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380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12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Six Thinking Hats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0" y="69505"/>
            <a:ext cx="26166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obtain multiple perspectives of an issue?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6"/>
            <a:ext cx="0" cy="9541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190661"/>
            <a:ext cx="4119964" cy="2533958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latin typeface="+mn-lt"/>
              </a:rPr>
              <a:t>Six Thinking Hats </a:t>
            </a:r>
            <a:r>
              <a:rPr lang="en-US" sz="1600" dirty="0">
                <a:latin typeface="+mn-lt"/>
              </a:rPr>
              <a:t>uses 6 differently colored hats, each representing a specific thought process (see below).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When the team “puts on a hat,” they address an issue from that hat’s point of view. Sessions begin with a “blue hat,” to discuss the meeting and hat order.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Sequentially, the team puts on different hats, each for a fixed period.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The facilitator always wears a blue hat.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815427" y="1772083"/>
            <a:ext cx="4230202" cy="585702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442" y="2315255"/>
            <a:ext cx="4242535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Select an issue (e.g., project or concept).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The facilitator &amp; the team select a hat ordering: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</a:rPr>
              <a:t>Any meeting</a:t>
            </a:r>
            <a:r>
              <a:rPr lang="en-US" sz="1400" dirty="0">
                <a:effectLst/>
                <a:latin typeface="+mn-lt"/>
              </a:rPr>
              <a:t>: Blue, White, Green, Yellow, Red, Black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</a:rPr>
              <a:t>B</a:t>
            </a:r>
            <a:r>
              <a:rPr lang="en-US" sz="1400" b="1" dirty="0">
                <a:effectLst/>
                <a:latin typeface="+mn-lt"/>
              </a:rPr>
              <a:t>rainstorming meeting</a:t>
            </a:r>
            <a:r>
              <a:rPr lang="en-US" sz="1400" dirty="0">
                <a:effectLst/>
                <a:latin typeface="+mn-lt"/>
              </a:rPr>
              <a:t>: Blue, White, Green, Blue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</a:rPr>
              <a:t>Problem solving meeting</a:t>
            </a:r>
            <a:r>
              <a:rPr lang="en-US" sz="1400" dirty="0">
                <a:effectLst/>
                <a:latin typeface="+mn-lt"/>
              </a:rPr>
              <a:t>: Blue, White, Green, Red, Yellow, Black, Green, Blue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</a:rPr>
              <a:t>Strategic planning meeting</a:t>
            </a:r>
            <a:r>
              <a:rPr lang="en-US" sz="1400" dirty="0">
                <a:effectLst/>
                <a:latin typeface="+mn-lt"/>
              </a:rPr>
              <a:t>: Blue, Yellow, Black, White, Blue, Green, Blue</a:t>
            </a:r>
            <a:endParaRPr lang="en-US" sz="1400" dirty="0">
              <a:latin typeface="+mn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The facilitator sequences through the hats, leads the discussion for each hat, and decides when to move to the next hat.</a:t>
            </a:r>
            <a:endParaRPr lang="en-US" sz="1600" dirty="0">
              <a:effectLst/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1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Six Thinking Hats   Process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851213" y="1263334"/>
            <a:ext cx="902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Issue to address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952401" y="1782108"/>
            <a:ext cx="808319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18840" y="1777585"/>
            <a:ext cx="840889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607144" y="1047890"/>
            <a:ext cx="13230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Multiple perspectives of the issue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DAC4013E-E52B-ADF8-247A-279F6A7C5A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611" y="4083797"/>
            <a:ext cx="3787314" cy="253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8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E305984-D3F2-950A-3156-D0198EC4D789}"/>
              </a:ext>
            </a:extLst>
          </p:cNvPr>
          <p:cNvGrpSpPr/>
          <p:nvPr/>
        </p:nvGrpSpPr>
        <p:grpSpPr>
          <a:xfrm>
            <a:off x="182357" y="2588190"/>
            <a:ext cx="4206241" cy="1384995"/>
            <a:chOff x="297602" y="2738600"/>
            <a:chExt cx="4689757" cy="138499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9ECE06F-50EF-4D37-748C-76E24A1BE120}"/>
                </a:ext>
              </a:extLst>
            </p:cNvPr>
            <p:cNvSpPr txBox="1"/>
            <p:nvPr/>
          </p:nvSpPr>
          <p:spPr>
            <a:xfrm>
              <a:off x="297602" y="2738600"/>
              <a:ext cx="4689756" cy="138499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Sample follow-on questions for the Black Hat: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effectLst/>
                  <a:latin typeface="Arial" panose="020B0604020202020204" pitchFamily="34" charset="0"/>
                </a:rPr>
                <a:t>How will this fail?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effectLst/>
                  <a:latin typeface="Arial" panose="020B0604020202020204" pitchFamily="34" charset="0"/>
                </a:rPr>
                <a:t>What are the weaknesses </a:t>
              </a:r>
              <a:r>
                <a:rPr lang="en-US" sz="1400" dirty="0">
                  <a:latin typeface="Arial" panose="020B0604020202020204" pitchFamily="34" charset="0"/>
                </a:rPr>
                <a:t>or </a:t>
              </a:r>
              <a:r>
                <a:rPr lang="en-US" sz="1400" dirty="0">
                  <a:effectLst/>
                  <a:latin typeface="Arial" panose="020B0604020202020204" pitchFamily="34" charset="0"/>
                </a:rPr>
                <a:t>risks?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effectLst/>
                  <a:latin typeface="Arial" panose="020B0604020202020204" pitchFamily="34" charset="0"/>
                </a:rPr>
                <a:t>What are potential unintended consequences?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How will the competition react?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Which stakeholders can prevent success?</a:t>
              </a:r>
              <a:endParaRPr lang="en-US" sz="1400" dirty="0"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6E70B3-9A21-4BF7-8143-4A072EB198E1}"/>
                </a:ext>
              </a:extLst>
            </p:cNvPr>
            <p:cNvSpPr/>
            <p:nvPr/>
          </p:nvSpPr>
          <p:spPr>
            <a:xfrm>
              <a:off x="297603" y="2763816"/>
              <a:ext cx="4689756" cy="274320"/>
            </a:xfrm>
            <a:prstGeom prst="rect">
              <a:avLst/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2885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Six Thinking Hats </a:t>
            </a:r>
            <a:r>
              <a:rPr lang="en-US" sz="2800" b="1" dirty="0"/>
              <a:t>– Example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3697796-123C-033B-1A61-E978D461FC31}"/>
              </a:ext>
            </a:extLst>
          </p:cNvPr>
          <p:cNvGrpSpPr/>
          <p:nvPr/>
        </p:nvGrpSpPr>
        <p:grpSpPr>
          <a:xfrm>
            <a:off x="162337" y="696098"/>
            <a:ext cx="6867583" cy="1815882"/>
            <a:chOff x="162337" y="693492"/>
            <a:chExt cx="7152338" cy="181588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4ED7368-081E-0730-2B36-EBE508593CFE}"/>
                </a:ext>
              </a:extLst>
            </p:cNvPr>
            <p:cNvSpPr txBox="1"/>
            <p:nvPr/>
          </p:nvSpPr>
          <p:spPr>
            <a:xfrm>
              <a:off x="162338" y="693492"/>
              <a:ext cx="7132320" cy="18158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600" b="1" dirty="0"/>
                <a:t>Sample initial questions for a facilitator to ask for different hats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Black Hat: 	What risks need to be considered?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Blue Hat: 	What support, systems, or processes will be needed?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Green Hat: 	How can we create new ideas?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Red Hat: 	What are your initial reactions?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White Hat: 	What </a:t>
              </a:r>
              <a:r>
                <a:rPr lang="en-US" sz="1600" dirty="0">
                  <a:effectLst/>
                  <a:latin typeface="Arial" panose="020B0604020202020204" pitchFamily="34" charset="0"/>
                </a:rPr>
                <a:t>information</a:t>
              </a:r>
              <a:r>
                <a:rPr lang="en-US" sz="1600" dirty="0"/>
                <a:t> do we have?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Yellow Hat: 	Why should we be optimistic?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ECB42FE-11CD-5433-9C1B-C7933017C447}"/>
                </a:ext>
              </a:extLst>
            </p:cNvPr>
            <p:cNvSpPr/>
            <p:nvPr/>
          </p:nvSpPr>
          <p:spPr>
            <a:xfrm>
              <a:off x="162337" y="2191287"/>
              <a:ext cx="7132320" cy="274320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D14B6FF-D86A-D0C6-B4DA-D3FDD3D0076C}"/>
                </a:ext>
              </a:extLst>
            </p:cNvPr>
            <p:cNvSpPr/>
            <p:nvPr/>
          </p:nvSpPr>
          <p:spPr>
            <a:xfrm>
              <a:off x="162337" y="1944879"/>
              <a:ext cx="7132320" cy="27432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4EF386B-356F-1461-0656-5B1586AA430E}"/>
                </a:ext>
              </a:extLst>
            </p:cNvPr>
            <p:cNvSpPr/>
            <p:nvPr/>
          </p:nvSpPr>
          <p:spPr>
            <a:xfrm>
              <a:off x="162337" y="1205655"/>
              <a:ext cx="7132320" cy="274320"/>
            </a:xfrm>
            <a:prstGeom prst="rect">
              <a:avLst/>
            </a:prstGeom>
            <a:solidFill>
              <a:srgbClr val="0070C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592F165-29AA-BE6C-3B4C-DD34ED321A5D}"/>
                </a:ext>
              </a:extLst>
            </p:cNvPr>
            <p:cNvSpPr/>
            <p:nvPr/>
          </p:nvSpPr>
          <p:spPr>
            <a:xfrm>
              <a:off x="162337" y="1698471"/>
              <a:ext cx="7132320" cy="274320"/>
            </a:xfrm>
            <a:prstGeom prst="rect">
              <a:avLst/>
            </a:prstGeom>
            <a:solidFill>
              <a:srgbClr val="FF00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D02D5A5-B2B9-0817-FBA1-6FE4B331497F}"/>
                </a:ext>
              </a:extLst>
            </p:cNvPr>
            <p:cNvSpPr/>
            <p:nvPr/>
          </p:nvSpPr>
          <p:spPr>
            <a:xfrm>
              <a:off x="182355" y="1467739"/>
              <a:ext cx="7132320" cy="228600"/>
            </a:xfrm>
            <a:prstGeom prst="rect">
              <a:avLst/>
            </a:prstGeom>
            <a:solidFill>
              <a:srgbClr val="00B05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8B79DFE-06FF-C1B3-BDA8-C6CD306880B6}"/>
                </a:ext>
              </a:extLst>
            </p:cNvPr>
            <p:cNvSpPr/>
            <p:nvPr/>
          </p:nvSpPr>
          <p:spPr>
            <a:xfrm>
              <a:off x="162337" y="959247"/>
              <a:ext cx="7132320" cy="274320"/>
            </a:xfrm>
            <a:prstGeom prst="rect">
              <a:avLst/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014F94E-06FF-7636-53FF-8481DF93A582}"/>
              </a:ext>
            </a:extLst>
          </p:cNvPr>
          <p:cNvGrpSpPr/>
          <p:nvPr/>
        </p:nvGrpSpPr>
        <p:grpSpPr>
          <a:xfrm>
            <a:off x="2133949" y="3979800"/>
            <a:ext cx="4846320" cy="1384995"/>
            <a:chOff x="673443" y="4272617"/>
            <a:chExt cx="5374192" cy="138499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62B9A4E-D89B-9AED-EB43-70D80D3B57D1}"/>
                </a:ext>
              </a:extLst>
            </p:cNvPr>
            <p:cNvSpPr txBox="1"/>
            <p:nvPr/>
          </p:nvSpPr>
          <p:spPr>
            <a:xfrm>
              <a:off x="682376" y="4272617"/>
              <a:ext cx="5365259" cy="138499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Sample follow-on questions for the Green Hat: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How can we generate multiple problem solutions?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What brainstorming tools can we use to find solutions?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What relevant outrageous scenarios can we create?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How would &lt;famous person&gt; solve this problem?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effectLst/>
                  <a:latin typeface="Arial" panose="020B0604020202020204" pitchFamily="34" charset="0"/>
                </a:rPr>
                <a:t>What thought experiment could we perform?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6D2A0BE-CB3B-A877-454B-746E9818E436}"/>
                </a:ext>
              </a:extLst>
            </p:cNvPr>
            <p:cNvSpPr/>
            <p:nvPr/>
          </p:nvSpPr>
          <p:spPr>
            <a:xfrm>
              <a:off x="673443" y="4279778"/>
              <a:ext cx="5374192" cy="274320"/>
            </a:xfrm>
            <a:prstGeom prst="rect">
              <a:avLst/>
            </a:prstGeom>
            <a:solidFill>
              <a:srgbClr val="00B05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DE43E75-F62F-4EE3-960E-072B80D6D4D7}"/>
              </a:ext>
            </a:extLst>
          </p:cNvPr>
          <p:cNvGrpSpPr/>
          <p:nvPr/>
        </p:nvGrpSpPr>
        <p:grpSpPr>
          <a:xfrm>
            <a:off x="4725620" y="5371410"/>
            <a:ext cx="4297680" cy="1384995"/>
            <a:chOff x="3547363" y="4989315"/>
            <a:chExt cx="4788328" cy="1384995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55D9CCA-68EE-CD73-D1E7-0E22D194DFC8}"/>
                </a:ext>
              </a:extLst>
            </p:cNvPr>
            <p:cNvSpPr txBox="1"/>
            <p:nvPr/>
          </p:nvSpPr>
          <p:spPr>
            <a:xfrm>
              <a:off x="3547363" y="4989315"/>
              <a:ext cx="4788328" cy="138499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Sample follow-on questions for the Yellow Hat: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What does success look like?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effectLst/>
                  <a:latin typeface="Arial" panose="020B0604020202020204" pitchFamily="34" charset="0"/>
                </a:rPr>
                <a:t>What makes this so successful?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What are the short term and long term benefits?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effectLst/>
                  <a:latin typeface="Arial" panose="020B0604020202020204" pitchFamily="34" charset="0"/>
                </a:rPr>
                <a:t>How does this make things better?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If we could not fail, what would we do?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9AB1553-DC10-C4AF-9807-8F05CD22C092}"/>
                </a:ext>
              </a:extLst>
            </p:cNvPr>
            <p:cNvSpPr/>
            <p:nvPr/>
          </p:nvSpPr>
          <p:spPr>
            <a:xfrm>
              <a:off x="3547363" y="4998747"/>
              <a:ext cx="4788328" cy="274320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798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Six Thinking Hats</a:t>
            </a:r>
            <a:r>
              <a:rPr lang="en-US" altLang="en-US" sz="2800" b="1" dirty="0"/>
              <a:t>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Edward de Bono developed the Six Thinking Hats in 1986 in his book “Lateral Thinking for Management”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Use Six Thinking Hats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Run more structured meetings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Make more holistic decisions.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Approach problems from multiple viewpoints (e.g., facts and emotions)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Have more meeting collaboration and reduce conflict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Avoid getting stuck in a single point of view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Consider issues systematically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View issues from </a:t>
            </a:r>
            <a:r>
              <a:rPr lang="en-US" sz="1400"/>
              <a:t>unusual angles </a:t>
            </a:r>
            <a:endParaRPr lang="en-US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facilitator leads the meeting by asking questions of the team.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web has a wide variety of potential questions for each hat color.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In the time allocated, there may be only a few follow-up questions per hat.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If possible, have a scribe capture information from the team discussion.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603</Words>
  <Application>Microsoft Office PowerPoint</Application>
  <PresentationFormat>On-screen Show (4:3)</PresentationFormat>
  <Paragraphs>67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2022-06-17T20:49:17Z</dcterms:created>
  <dcterms:modified xsi:type="dcterms:W3CDTF">2024-11-01T13:48:04Z</dcterms:modified>
</cp:coreProperties>
</file>