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1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CCECFF"/>
    <a:srgbClr val="FF0000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628" autoAdjust="0"/>
  </p:normalViewPr>
  <p:slideViewPr>
    <p:cSldViewPr>
      <p:cViewPr varScale="1">
        <p:scale>
          <a:sx n="81" d="100"/>
          <a:sy n="81" d="100"/>
        </p:scale>
        <p:origin x="142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92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3713765" y="1567408"/>
            <a:ext cx="5251068" cy="1017519"/>
          </a:xfrm>
          <a:prstGeom prst="triangle">
            <a:avLst>
              <a:gd name="adj" fmla="val 5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04190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5 Whys</a:t>
            </a:r>
          </a:p>
          <a:p>
            <a:r>
              <a:rPr lang="en-US" sz="2800" b="1" dirty="0"/>
              <a:t>(Root Cause Analysis)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433076" y="132455"/>
            <a:ext cx="22797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find a problem’s root cause?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994455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3906340" y="2545685"/>
            <a:ext cx="5120640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Ensure the problem is clearly articulated.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Ask “Why did the problem occur?”  There may be several reasons.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For each of the reasons, ask “Why?”; each may have several reasons.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Continue asking “Why?” until the reasons are no longer actionable.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lowest level reasons that are actionable are the </a:t>
            </a:r>
            <a:r>
              <a:rPr lang="en-US" sz="1600" i="1" dirty="0"/>
              <a:t>root causes</a:t>
            </a:r>
            <a:r>
              <a:rPr lang="en-US" sz="1600" dirty="0"/>
              <a:t>. If these are addressed then the problem should be resolved (or mitigated).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709385"/>
          </a:xfrm>
          <a:prstGeom prst="rect">
            <a:avLst/>
          </a:prstGeom>
          <a:solidFill>
            <a:srgbClr val="CCE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5 Whys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Process</a:t>
            </a:r>
          </a:p>
        </p:txBody>
      </p:sp>
      <p:cxnSp>
        <p:nvCxnSpPr>
          <p:cNvPr id="36" name="Straight Arrow Connector 47"/>
          <p:cNvCxnSpPr>
            <a:cxnSpLocks noChangeShapeType="1"/>
          </p:cNvCxnSpPr>
          <p:nvPr/>
        </p:nvCxnSpPr>
        <p:spPr bwMode="auto">
          <a:xfrm>
            <a:off x="7604776" y="1953838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" name="TextBox 44"/>
          <p:cNvSpPr txBox="1">
            <a:spLocks noChangeArrowheads="1"/>
          </p:cNvSpPr>
          <p:nvPr/>
        </p:nvSpPr>
        <p:spPr bwMode="auto">
          <a:xfrm>
            <a:off x="4329314" y="1470345"/>
            <a:ext cx="10107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Problem to resolve</a:t>
            </a:r>
          </a:p>
        </p:txBody>
      </p:sp>
      <p:cxnSp>
        <p:nvCxnSpPr>
          <p:cNvPr id="44" name="Straight Arrow Connector 47"/>
          <p:cNvCxnSpPr>
            <a:cxnSpLocks noChangeShapeType="1"/>
          </p:cNvCxnSpPr>
          <p:nvPr/>
        </p:nvCxnSpPr>
        <p:spPr bwMode="auto">
          <a:xfrm>
            <a:off x="4267440" y="2004255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TextBox 44"/>
          <p:cNvSpPr txBox="1">
            <a:spLocks noChangeArrowheads="1"/>
          </p:cNvSpPr>
          <p:nvPr/>
        </p:nvSpPr>
        <p:spPr bwMode="auto">
          <a:xfrm>
            <a:off x="7613013" y="1648722"/>
            <a:ext cx="12987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Root cause(s)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6" y="1195914"/>
            <a:ext cx="3291840" cy="2348299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en-US" b="0" dirty="0">
                <a:solidFill>
                  <a:schemeClr val="tx1"/>
                </a:solidFill>
              </a:rPr>
              <a:t>The “</a:t>
            </a:r>
            <a:r>
              <a:rPr lang="en-US" dirty="0"/>
              <a:t>5 Whys</a:t>
            </a:r>
            <a:r>
              <a:rPr lang="en-US"/>
              <a:t>” </a:t>
            </a:r>
            <a:r>
              <a:rPr lang="en-US" b="0">
                <a:solidFill>
                  <a:schemeClr val="tx1"/>
                </a:solidFill>
              </a:rPr>
              <a:t>method </a:t>
            </a:r>
            <a:r>
              <a:rPr lang="en-US" b="0" dirty="0">
                <a:solidFill>
                  <a:schemeClr val="tx1"/>
                </a:solidFill>
              </a:rPr>
              <a:t>is a simple &amp; fast way to determine the root cause(s) of a problem.</a:t>
            </a:r>
          </a:p>
          <a:p>
            <a:r>
              <a:rPr lang="en-US" b="0" dirty="0">
                <a:solidFill>
                  <a:schemeClr val="tx1"/>
                </a:solidFill>
              </a:rPr>
              <a:t>The question “Why?” is repeatedly asked, starting at the problem statement. The process stops when the results are not actionable; this often occurs after 5 “Why?” steps.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F665FE-2F59-1802-AA63-2D1CE8C704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0588" y="5251870"/>
            <a:ext cx="4954245" cy="13729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8F20255-147E-7BC6-2D9A-FB36A160DD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336" y="4269996"/>
            <a:ext cx="3733602" cy="1759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165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8703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5972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5 Whys – Example – Broken machine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8E691E-2A10-4E6C-86C2-BDC474440881}"/>
              </a:ext>
            </a:extLst>
          </p:cNvPr>
          <p:cNvSpPr txBox="1"/>
          <p:nvPr/>
        </p:nvSpPr>
        <p:spPr>
          <a:xfrm>
            <a:off x="371927" y="1226404"/>
            <a:ext cx="4023360" cy="307777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i="1" dirty="0"/>
              <a:t>Problem</a:t>
            </a:r>
            <a:r>
              <a:rPr lang="en-US" sz="1400" dirty="0"/>
              <a:t>: A specific machine is not working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B309CE-9A31-4010-BB07-C7E639B72D4F}"/>
              </a:ext>
            </a:extLst>
          </p:cNvPr>
          <p:cNvSpPr txBox="1"/>
          <p:nvPr/>
        </p:nvSpPr>
        <p:spPr>
          <a:xfrm>
            <a:off x="1501713" y="1577532"/>
            <a:ext cx="723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Why #1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009E669-1946-4B61-B412-6EE90074F925}"/>
              </a:ext>
            </a:extLst>
          </p:cNvPr>
          <p:cNvSpPr txBox="1"/>
          <p:nvPr/>
        </p:nvSpPr>
        <p:spPr>
          <a:xfrm>
            <a:off x="371927" y="1879848"/>
            <a:ext cx="4023360" cy="307777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i="1" dirty="0"/>
              <a:t>Reason</a:t>
            </a:r>
            <a:r>
              <a:rPr lang="en-US" sz="1400" dirty="0"/>
              <a:t>: The drive belt is broken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F627D75-2336-43CB-9FAA-F125A8800470}"/>
              </a:ext>
            </a:extLst>
          </p:cNvPr>
          <p:cNvSpPr txBox="1"/>
          <p:nvPr/>
        </p:nvSpPr>
        <p:spPr>
          <a:xfrm>
            <a:off x="371927" y="2533292"/>
            <a:ext cx="4023360" cy="307777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i="1" dirty="0"/>
              <a:t>Sub-reason</a:t>
            </a:r>
            <a:r>
              <a:rPr lang="en-US" sz="1400" dirty="0"/>
              <a:t>: The drive belt was too dry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8E0FF2C-5D91-4368-B343-15BDBF4DE41D}"/>
              </a:ext>
            </a:extLst>
          </p:cNvPr>
          <p:cNvSpPr txBox="1"/>
          <p:nvPr/>
        </p:nvSpPr>
        <p:spPr>
          <a:xfrm>
            <a:off x="4880753" y="2533292"/>
            <a:ext cx="3313023" cy="307777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i="1" dirty="0"/>
              <a:t>Sub-reason</a:t>
            </a:r>
            <a:r>
              <a:rPr lang="en-US" sz="1400" dirty="0"/>
              <a:t>: Too much force on the belt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8EF32EC-A76E-474E-89DB-34090BF9A220}"/>
              </a:ext>
            </a:extLst>
          </p:cNvPr>
          <p:cNvCxnSpPr>
            <a:stCxn id="2" idx="2"/>
            <a:endCxn id="22" idx="0"/>
          </p:cNvCxnSpPr>
          <p:nvPr/>
        </p:nvCxnSpPr>
        <p:spPr>
          <a:xfrm>
            <a:off x="2383607" y="1534181"/>
            <a:ext cx="0" cy="3456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A2E36E2-3AA9-44EE-AE91-ED482A311680}"/>
              </a:ext>
            </a:extLst>
          </p:cNvPr>
          <p:cNvCxnSpPr>
            <a:cxnSpLocks/>
            <a:stCxn id="22" idx="2"/>
            <a:endCxn id="24" idx="0"/>
          </p:cNvCxnSpPr>
          <p:nvPr/>
        </p:nvCxnSpPr>
        <p:spPr>
          <a:xfrm>
            <a:off x="2383607" y="2187625"/>
            <a:ext cx="0" cy="3456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D25D0C3-9D93-43BB-A4A8-DF94ED87465D}"/>
              </a:ext>
            </a:extLst>
          </p:cNvPr>
          <p:cNvCxnSpPr>
            <a:cxnSpLocks/>
            <a:stCxn id="22" idx="2"/>
            <a:endCxn id="25" idx="0"/>
          </p:cNvCxnSpPr>
          <p:nvPr/>
        </p:nvCxnSpPr>
        <p:spPr>
          <a:xfrm>
            <a:off x="2383607" y="2187625"/>
            <a:ext cx="4153658" cy="3456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51D09AD3-1CD8-4BD9-8246-C8FF13E15954}"/>
              </a:ext>
            </a:extLst>
          </p:cNvPr>
          <p:cNvSpPr txBox="1"/>
          <p:nvPr/>
        </p:nvSpPr>
        <p:spPr>
          <a:xfrm>
            <a:off x="371927" y="3186736"/>
            <a:ext cx="4023360" cy="307777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i="1" dirty="0"/>
              <a:t>Sub-reason</a:t>
            </a:r>
            <a:r>
              <a:rPr lang="en-US" sz="1400" dirty="0"/>
              <a:t>: The drive belt was not lubricated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1EBA804-60FB-4C71-B1CA-41F82B4BCB29}"/>
              </a:ext>
            </a:extLst>
          </p:cNvPr>
          <p:cNvSpPr txBox="1"/>
          <p:nvPr/>
        </p:nvSpPr>
        <p:spPr>
          <a:xfrm>
            <a:off x="371927" y="3840180"/>
            <a:ext cx="4023360" cy="307777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/>
              <a:t>Sub-reason</a:t>
            </a:r>
            <a:r>
              <a:rPr lang="en-US" sz="1400" dirty="0"/>
              <a:t>: There was no oil in the machine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41F6E6B-35B1-4DE5-B2E5-54157D25B368}"/>
              </a:ext>
            </a:extLst>
          </p:cNvPr>
          <p:cNvSpPr txBox="1"/>
          <p:nvPr/>
        </p:nvSpPr>
        <p:spPr>
          <a:xfrm>
            <a:off x="371927" y="4493624"/>
            <a:ext cx="4007617" cy="52322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/>
              <a:t>Sub-reason</a:t>
            </a:r>
            <a:r>
              <a:rPr lang="en-US" sz="1400" dirty="0"/>
              <a:t>: The machine was not maintained according to manufacturer specifications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9B8BA69-93A6-4AC3-A3E1-6D264FC77862}"/>
              </a:ext>
            </a:extLst>
          </p:cNvPr>
          <p:cNvCxnSpPr>
            <a:cxnSpLocks/>
            <a:stCxn id="24" idx="2"/>
            <a:endCxn id="29" idx="0"/>
          </p:cNvCxnSpPr>
          <p:nvPr/>
        </p:nvCxnSpPr>
        <p:spPr>
          <a:xfrm>
            <a:off x="2383607" y="2841069"/>
            <a:ext cx="0" cy="3456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0E2F43E-8596-4C7A-A7D3-9288C9C0883B}"/>
              </a:ext>
            </a:extLst>
          </p:cNvPr>
          <p:cNvCxnSpPr>
            <a:cxnSpLocks/>
            <a:stCxn id="29" idx="2"/>
            <a:endCxn id="32" idx="0"/>
          </p:cNvCxnSpPr>
          <p:nvPr/>
        </p:nvCxnSpPr>
        <p:spPr>
          <a:xfrm>
            <a:off x="2383607" y="3494513"/>
            <a:ext cx="0" cy="3456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B8AD63CB-B475-4357-BA2B-6352B11F0E4A}"/>
              </a:ext>
            </a:extLst>
          </p:cNvPr>
          <p:cNvCxnSpPr>
            <a:cxnSpLocks/>
            <a:stCxn id="32" idx="2"/>
            <a:endCxn id="33" idx="0"/>
          </p:cNvCxnSpPr>
          <p:nvPr/>
        </p:nvCxnSpPr>
        <p:spPr>
          <a:xfrm flipH="1">
            <a:off x="2375736" y="4147957"/>
            <a:ext cx="7871" cy="3456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EDD2CE42-3555-4CBE-B2CF-EA02C1EDF40B}"/>
              </a:ext>
            </a:extLst>
          </p:cNvPr>
          <p:cNvSpPr txBox="1"/>
          <p:nvPr/>
        </p:nvSpPr>
        <p:spPr>
          <a:xfrm>
            <a:off x="371927" y="5362509"/>
            <a:ext cx="4023360" cy="307777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i="1" dirty="0"/>
              <a:t>Sub-reason</a:t>
            </a:r>
            <a:r>
              <a:rPr lang="en-US" sz="1400" dirty="0"/>
              <a:t>: The maintenance manual is missing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074FCD9C-6F38-479A-9AC7-CF3C75A5582E}"/>
              </a:ext>
            </a:extLst>
          </p:cNvPr>
          <p:cNvCxnSpPr>
            <a:cxnSpLocks/>
            <a:stCxn id="33" idx="2"/>
            <a:endCxn id="42" idx="0"/>
          </p:cNvCxnSpPr>
          <p:nvPr/>
        </p:nvCxnSpPr>
        <p:spPr>
          <a:xfrm>
            <a:off x="2375736" y="5016844"/>
            <a:ext cx="7871" cy="3456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0" name="TextBox 2059">
            <a:extLst>
              <a:ext uri="{FF2B5EF4-FFF2-40B4-BE49-F238E27FC236}">
                <a16:creationId xmlns:a16="http://schemas.microsoft.com/office/drawing/2014/main" id="{4BBA5836-A85B-4EB1-91EA-4CA2ECAB4509}"/>
              </a:ext>
            </a:extLst>
          </p:cNvPr>
          <p:cNvSpPr txBox="1"/>
          <p:nvPr/>
        </p:nvSpPr>
        <p:spPr>
          <a:xfrm>
            <a:off x="4890877" y="2879462"/>
            <a:ext cx="38110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While this sub-reason could be followed with more “Whys”, as a machine user (and not the machine manufacturer) we are unlikely to be able to affect the machine design. Hence, this branch is not likely to be actionable.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E893914-7723-4BB2-B12F-2ECC6D4D6B16}"/>
              </a:ext>
            </a:extLst>
          </p:cNvPr>
          <p:cNvSpPr txBox="1"/>
          <p:nvPr/>
        </p:nvSpPr>
        <p:spPr>
          <a:xfrm>
            <a:off x="1501713" y="2218404"/>
            <a:ext cx="723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Why #2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E8721D2-D691-4DFB-BCC4-241C869C6CCC}"/>
              </a:ext>
            </a:extLst>
          </p:cNvPr>
          <p:cNvSpPr txBox="1"/>
          <p:nvPr/>
        </p:nvSpPr>
        <p:spPr>
          <a:xfrm>
            <a:off x="1501713" y="2875402"/>
            <a:ext cx="723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Why #3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91A72D9-9B4A-4725-9F13-9569B9321584}"/>
              </a:ext>
            </a:extLst>
          </p:cNvPr>
          <p:cNvSpPr txBox="1"/>
          <p:nvPr/>
        </p:nvSpPr>
        <p:spPr>
          <a:xfrm>
            <a:off x="1501713" y="3512139"/>
            <a:ext cx="723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Why #4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F27F8D4-E6D1-4090-AB5E-9869523300FA}"/>
              </a:ext>
            </a:extLst>
          </p:cNvPr>
          <p:cNvSpPr txBox="1"/>
          <p:nvPr/>
        </p:nvSpPr>
        <p:spPr>
          <a:xfrm>
            <a:off x="1501713" y="4170583"/>
            <a:ext cx="723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Why #5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9D01AF1-F2E6-4E7F-98F6-CB7ACC3E6C8A}"/>
              </a:ext>
            </a:extLst>
          </p:cNvPr>
          <p:cNvSpPr txBox="1"/>
          <p:nvPr/>
        </p:nvSpPr>
        <p:spPr>
          <a:xfrm>
            <a:off x="1501713" y="5042010"/>
            <a:ext cx="723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Why #6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CF043BF-B62F-4156-AD62-16C05219754C}"/>
              </a:ext>
            </a:extLst>
          </p:cNvPr>
          <p:cNvSpPr txBox="1"/>
          <p:nvPr/>
        </p:nvSpPr>
        <p:spPr>
          <a:xfrm>
            <a:off x="5212291" y="5344518"/>
            <a:ext cx="2649945" cy="52322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/>
              <a:t>Sub-reason</a:t>
            </a:r>
            <a:r>
              <a:rPr lang="en-US" sz="1400" dirty="0"/>
              <a:t>: No one was tasked to maintain the machine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41DF204-224E-4098-8431-71580335BB76}"/>
              </a:ext>
            </a:extLst>
          </p:cNvPr>
          <p:cNvCxnSpPr>
            <a:cxnSpLocks/>
            <a:stCxn id="33" idx="2"/>
            <a:endCxn id="59" idx="0"/>
          </p:cNvCxnSpPr>
          <p:nvPr/>
        </p:nvCxnSpPr>
        <p:spPr>
          <a:xfrm>
            <a:off x="2375736" y="5016844"/>
            <a:ext cx="4161528" cy="3276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3" name="TextBox 2062">
            <a:extLst>
              <a:ext uri="{FF2B5EF4-FFF2-40B4-BE49-F238E27FC236}">
                <a16:creationId xmlns:a16="http://schemas.microsoft.com/office/drawing/2014/main" id="{83A6CB7B-05ED-4AAD-A511-2CD368821D07}"/>
              </a:ext>
            </a:extLst>
          </p:cNvPr>
          <p:cNvSpPr txBox="1"/>
          <p:nvPr/>
        </p:nvSpPr>
        <p:spPr>
          <a:xfrm>
            <a:off x="371928" y="5656490"/>
            <a:ext cx="4007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/>
              <a:t>This is a root cause.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F3EFEF5-0858-403E-9CC6-833A2B56C072}"/>
              </a:ext>
            </a:extLst>
          </p:cNvPr>
          <p:cNvSpPr txBox="1"/>
          <p:nvPr/>
        </p:nvSpPr>
        <p:spPr>
          <a:xfrm>
            <a:off x="5206075" y="5862066"/>
            <a:ext cx="26499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/>
              <a:t>This is a root cause.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E794091-167B-4A40-AB00-EA3BEF1B3479}"/>
              </a:ext>
            </a:extLst>
          </p:cNvPr>
          <p:cNvSpPr txBox="1"/>
          <p:nvPr/>
        </p:nvSpPr>
        <p:spPr>
          <a:xfrm>
            <a:off x="5212291" y="4555178"/>
            <a:ext cx="2649945" cy="52322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/>
              <a:t>Sub-reason</a:t>
            </a:r>
            <a:r>
              <a:rPr lang="en-US" sz="1400" dirty="0"/>
              <a:t>: There was no oil in the warehouse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FB03405E-1A8C-4A80-B40B-39D6D2FAAB31}"/>
              </a:ext>
            </a:extLst>
          </p:cNvPr>
          <p:cNvCxnSpPr>
            <a:cxnSpLocks/>
            <a:stCxn id="32" idx="2"/>
            <a:endCxn id="68" idx="0"/>
          </p:cNvCxnSpPr>
          <p:nvPr/>
        </p:nvCxnSpPr>
        <p:spPr>
          <a:xfrm>
            <a:off x="2383607" y="4147957"/>
            <a:ext cx="4153657" cy="4072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A0A5EC15-107B-45BE-973C-9914A668BBF3}"/>
              </a:ext>
            </a:extLst>
          </p:cNvPr>
          <p:cNvCxnSpPr>
            <a:cxnSpLocks/>
            <a:stCxn id="68" idx="2"/>
            <a:endCxn id="59" idx="0"/>
          </p:cNvCxnSpPr>
          <p:nvPr/>
        </p:nvCxnSpPr>
        <p:spPr>
          <a:xfrm>
            <a:off x="6537264" y="5078398"/>
            <a:ext cx="0" cy="2661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4DD0BA6-57F8-93B3-F099-C59CE8EEECF7}"/>
              </a:ext>
            </a:extLst>
          </p:cNvPr>
          <p:cNvSpPr txBox="1"/>
          <p:nvPr/>
        </p:nvSpPr>
        <p:spPr>
          <a:xfrm>
            <a:off x="6575543" y="5051176"/>
            <a:ext cx="723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Why #6</a:t>
            </a:r>
          </a:p>
        </p:txBody>
      </p:sp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5 Whys</a:t>
            </a:r>
            <a:r>
              <a:rPr lang="en-US" altLang="en-US" sz="2800" b="1" dirty="0">
                <a:solidFill>
                  <a:srgbClr val="000000"/>
                </a:solidFill>
              </a:rPr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 5 Whys analysis can be performed by a single person or a team.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 5 Whys analysis is best done using sticky notes, so they can be re-arranged as needed.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It is </a:t>
            </a:r>
            <a:r>
              <a:rPr lang="en-US" sz="1400" i="1" dirty="0">
                <a:latin typeface="+mn-lt"/>
              </a:rPr>
              <a:t>never</a:t>
            </a:r>
            <a:r>
              <a:rPr lang="en-US" sz="1400" dirty="0">
                <a:latin typeface="+mn-lt"/>
              </a:rPr>
              <a:t> the case that “lack of &lt;something&gt;” is a root cause. There is always a reason why a specific thing did not occur.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Be careful with cause and effect. Each lower level reason, if mitigated, should mitigate the higher level reason from which it is derived.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It may not take “</a:t>
            </a:r>
            <a:r>
              <a:rPr lang="en-US" sz="1400">
                <a:latin typeface="+mn-lt"/>
              </a:rPr>
              <a:t>5 Whys” to get to root cause, </a:t>
            </a:r>
            <a:r>
              <a:rPr lang="en-US" sz="1400" dirty="0">
                <a:latin typeface="+mn-lt"/>
              </a:rPr>
              <a:t>it may only take 4 Whys or it may take 6 or </a:t>
            </a:r>
            <a:r>
              <a:rPr lang="en-US" sz="1400">
                <a:latin typeface="+mn-lt"/>
              </a:rPr>
              <a:t>more Whys.</a:t>
            </a:r>
            <a:endParaRPr lang="en-US" sz="1400" dirty="0">
              <a:latin typeface="+mn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Note that some branches can/should be pruned when they are not actionable.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Note that the “lack of oil” is not a root cause. In this case, it is flowed down to “not maintained …” &amp; “no one tasked …”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545</Words>
  <Application>Microsoft Office PowerPoint</Application>
  <PresentationFormat>On-screen Show (4:3)</PresentationFormat>
  <Paragraphs>54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2022-06-17T20:48:06Z</dcterms:created>
  <dcterms:modified xsi:type="dcterms:W3CDTF">2024-10-11T01:08:25Z</dcterms:modified>
</cp:coreProperties>
</file>