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5"/>
  </p:notesMasterIdLst>
  <p:sldIdLst>
    <p:sldId id="1272" r:id="rId2"/>
    <p:sldId id="1270" r:id="rId3"/>
    <p:sldId id="1268" r:id="rId4"/>
  </p:sldIdLst>
  <p:sldSz cx="9144000" cy="6858000" type="screen4x3"/>
  <p:notesSz cx="6997700" cy="9271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CCECFF"/>
    <a:srgbClr val="FF0000"/>
    <a:srgbClr val="FFFFCC"/>
    <a:srgbClr val="CCFFFF"/>
    <a:srgbClr val="00FFFF"/>
    <a:srgbClr val="0099FF"/>
    <a:srgbClr val="CC0000"/>
    <a:srgbClr val="FFFF99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7" autoAdjust="0"/>
    <p:restoredTop sz="94561" autoAdjust="0"/>
  </p:normalViewPr>
  <p:slideViewPr>
    <p:cSldViewPr>
      <p:cViewPr varScale="1">
        <p:scale>
          <a:sx n="80" d="100"/>
          <a:sy n="80" d="100"/>
        </p:scale>
        <p:origin x="654" y="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63988" y="0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501419-72EC-4A14-B9EF-51AF1A25C7D8}" type="datetimeFigureOut">
              <a:rPr lang="en-US" smtClean="0"/>
              <a:pPr/>
              <a:t>11/1/2024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5325"/>
            <a:ext cx="4635500" cy="3476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0088" y="4403725"/>
            <a:ext cx="5597525" cy="4171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63988" y="8805863"/>
            <a:ext cx="3032125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086B08-5317-4BDF-91A2-5BA1EF3B466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26459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2016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86B08-5317-4BDF-91A2-5BA1EF3B466E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67563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b="0" i="0" dirty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058" indent="-285407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628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280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4931" indent="-228326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1582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68234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4885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1537" indent="-228326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FF0205A1-A5D6-4F57-A776-89FF36C80A72}" type="slidenum">
              <a:rPr lang="en-US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3</a:t>
            </a:fld>
            <a:endParaRPr lang="en-US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78416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: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9718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245225"/>
            <a:ext cx="26670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r>
              <a:rPr lang="en-US"/>
              <a:t>: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defRPr sz="16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Isosceles Triangle 33"/>
          <p:cNvSpPr/>
          <p:nvPr/>
        </p:nvSpPr>
        <p:spPr>
          <a:xfrm>
            <a:off x="3727090" y="1475288"/>
            <a:ext cx="5184675" cy="1497411"/>
          </a:xfrm>
          <a:prstGeom prst="triangle">
            <a:avLst>
              <a:gd name="adj" fmla="val 58033"/>
            </a:avLst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000"/>
          </a:p>
        </p:txBody>
      </p:sp>
      <p:sp>
        <p:nvSpPr>
          <p:cNvPr id="3222" name="Rectangle 150"/>
          <p:cNvSpPr>
            <a:spLocks noChangeArrowheads="1"/>
          </p:cNvSpPr>
          <p:nvPr/>
        </p:nvSpPr>
        <p:spPr bwMode="auto">
          <a:xfrm>
            <a:off x="162337" y="76200"/>
            <a:ext cx="404190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5S Process of Lean</a:t>
            </a:r>
          </a:p>
        </p:txBody>
      </p:sp>
      <p:sp>
        <p:nvSpPr>
          <p:cNvPr id="3233" name="Text Box 161"/>
          <p:cNvSpPr txBox="1">
            <a:spLocks noChangeArrowheads="1"/>
          </p:cNvSpPr>
          <p:nvPr/>
        </p:nvSpPr>
        <p:spPr bwMode="auto">
          <a:xfrm>
            <a:off x="5490626" y="132455"/>
            <a:ext cx="227346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b="1" dirty="0"/>
              <a:t>Problem</a:t>
            </a:r>
          </a:p>
          <a:p>
            <a:r>
              <a:rPr lang="en-US" sz="1600" dirty="0"/>
              <a:t>How to remove distracting clutter? </a:t>
            </a:r>
            <a:endParaRPr lang="en-US" dirty="0"/>
          </a:p>
        </p:txBody>
      </p:sp>
      <p:sp>
        <p:nvSpPr>
          <p:cNvPr id="3237" name="Line 165"/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dirty="0"/>
          </a:p>
        </p:txBody>
      </p:sp>
      <p:sp>
        <p:nvSpPr>
          <p:cNvPr id="3238" name="Line 166"/>
          <p:cNvSpPr>
            <a:spLocks noChangeShapeType="1"/>
          </p:cNvSpPr>
          <p:nvPr/>
        </p:nvSpPr>
        <p:spPr bwMode="auto">
          <a:xfrm flipV="1">
            <a:off x="5284448" y="0"/>
            <a:ext cx="0" cy="1066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2" name="Text Box 152"/>
          <p:cNvSpPr txBox="1">
            <a:spLocks noChangeArrowheads="1"/>
          </p:cNvSpPr>
          <p:nvPr/>
        </p:nvSpPr>
        <p:spPr bwMode="auto">
          <a:xfrm>
            <a:off x="3974005" y="2742655"/>
            <a:ext cx="4937760" cy="181588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mpd="thinThick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/>
              <a:t>Continuously perform the following actions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b="1" dirty="0"/>
              <a:t>Sort:</a:t>
            </a:r>
            <a:r>
              <a:rPr lang="en-US" sz="1600" dirty="0"/>
              <a:t> Remove unneeded items from the area.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b="1" dirty="0"/>
              <a:t>Straighten:</a:t>
            </a:r>
            <a:r>
              <a:rPr lang="en-US" sz="1600" dirty="0"/>
              <a:t> Make a place for everything and put everything in its place.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b="1" dirty="0"/>
              <a:t>Shine:</a:t>
            </a:r>
            <a:r>
              <a:rPr lang="en-US" sz="1600" dirty="0"/>
              <a:t> Clean and inspect everything in the area.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b="1" dirty="0"/>
              <a:t>Standardize:</a:t>
            </a:r>
            <a:r>
              <a:rPr lang="en-US" sz="1600" dirty="0"/>
              <a:t>  Every process has a standard.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600" b="1" dirty="0"/>
              <a:t>Sustain:</a:t>
            </a:r>
            <a:r>
              <a:rPr lang="en-US" sz="1600" dirty="0"/>
              <a:t> Continue 5S – without being told.</a:t>
            </a:r>
          </a:p>
        </p:txBody>
      </p:sp>
      <p:sp>
        <p:nvSpPr>
          <p:cNvPr id="33" name="Rectangle 32"/>
          <p:cNvSpPr/>
          <p:nvPr/>
        </p:nvSpPr>
        <p:spPr bwMode="auto">
          <a:xfrm>
            <a:off x="5471176" y="1379677"/>
            <a:ext cx="2133600" cy="709385"/>
          </a:xfrm>
          <a:prstGeom prst="rect">
            <a:avLst/>
          </a:prstGeom>
          <a:solidFill>
            <a:srgbClr val="CCEC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square" lIns="92927" tIns="46462" rIns="92927" bIns="46462">
            <a:spAutoFit/>
          </a:bodyPr>
          <a:lstStyle/>
          <a:p>
            <a:pPr algn="ctr" eaLnBrk="0" hangingPunct="0">
              <a:spcBef>
                <a:spcPts val="0"/>
              </a:spcBef>
              <a:defRPr/>
            </a:pPr>
            <a:r>
              <a:rPr lang="en-US" sz="2000" b="1" dirty="0">
                <a:latin typeface="Arial" pitchFamily="34" charset="0"/>
              </a:rPr>
              <a:t>5S</a:t>
            </a:r>
          </a:p>
          <a:p>
            <a:pPr algn="ctr" eaLnBrk="0" hangingPunct="0">
              <a:spcBef>
                <a:spcPts val="0"/>
              </a:spcBef>
              <a:defRPr/>
            </a:pPr>
            <a:r>
              <a:rPr lang="en-US" sz="2000" b="1" dirty="0">
                <a:latin typeface="Arial" pitchFamily="34" charset="0"/>
              </a:rPr>
              <a:t>Process</a:t>
            </a:r>
          </a:p>
        </p:txBody>
      </p:sp>
      <p:cxnSp>
        <p:nvCxnSpPr>
          <p:cNvPr id="36" name="Straight Arrow Connector 47"/>
          <p:cNvCxnSpPr>
            <a:cxnSpLocks noChangeShapeType="1"/>
          </p:cNvCxnSpPr>
          <p:nvPr/>
        </p:nvCxnSpPr>
        <p:spPr bwMode="auto">
          <a:xfrm>
            <a:off x="7604776" y="1913715"/>
            <a:ext cx="1170079" cy="1587"/>
          </a:xfrm>
          <a:prstGeom prst="straightConnector1">
            <a:avLst/>
          </a:prstGeom>
          <a:noFill/>
          <a:ln w="31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41" name="TextBox 44"/>
          <p:cNvSpPr txBox="1">
            <a:spLocks noChangeArrowheads="1"/>
          </p:cNvSpPr>
          <p:nvPr/>
        </p:nvSpPr>
        <p:spPr bwMode="auto">
          <a:xfrm>
            <a:off x="4243173" y="1393535"/>
            <a:ext cx="116891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</a:rPr>
              <a:t>“cluttered”</a:t>
            </a:r>
          </a:p>
          <a:p>
            <a:pPr algn="ctr"/>
            <a:r>
              <a:rPr lang="en-US" sz="1400" dirty="0">
                <a:solidFill>
                  <a:srgbClr val="0070C0"/>
                </a:solidFill>
              </a:rPr>
              <a:t>environment</a:t>
            </a:r>
          </a:p>
        </p:txBody>
      </p:sp>
      <p:cxnSp>
        <p:nvCxnSpPr>
          <p:cNvPr id="44" name="Straight Arrow Connector 47"/>
          <p:cNvCxnSpPr>
            <a:cxnSpLocks noChangeShapeType="1"/>
          </p:cNvCxnSpPr>
          <p:nvPr/>
        </p:nvCxnSpPr>
        <p:spPr bwMode="auto">
          <a:xfrm>
            <a:off x="4267440" y="1913715"/>
            <a:ext cx="1170079" cy="1587"/>
          </a:xfrm>
          <a:prstGeom prst="straightConnector1">
            <a:avLst/>
          </a:prstGeom>
          <a:noFill/>
          <a:ln w="317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27" name="TextBox 44"/>
          <p:cNvSpPr txBox="1">
            <a:spLocks noChangeArrowheads="1"/>
          </p:cNvSpPr>
          <p:nvPr/>
        </p:nvSpPr>
        <p:spPr bwMode="auto">
          <a:xfrm>
            <a:off x="7715472" y="1393535"/>
            <a:ext cx="11881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dirty="0">
                <a:solidFill>
                  <a:srgbClr val="0070C0"/>
                </a:solidFill>
              </a:rPr>
              <a:t>“uncluttered”</a:t>
            </a:r>
          </a:p>
          <a:p>
            <a:pPr algn="ctr"/>
            <a:r>
              <a:rPr lang="en-US" sz="1400" dirty="0">
                <a:solidFill>
                  <a:srgbClr val="0070C0"/>
                </a:solidFill>
              </a:rPr>
              <a:t>environment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5842" y="1208851"/>
            <a:ext cx="3566160" cy="2335364"/>
          </a:xfrm>
          <a:prstGeom prst="rect">
            <a:avLst/>
          </a:prstGeom>
          <a:solidFill>
            <a:srgbClr val="FF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/>
          <a:lstStyle>
            <a:defPPr>
              <a:defRPr lang="en-US"/>
            </a:defPPr>
            <a:lvl1pPr marL="285750" indent="-285750">
              <a:buFont typeface="Arial" panose="020B0604020202020204" pitchFamily="34" charset="0"/>
              <a:buChar char="•"/>
              <a:defRPr sz="1400"/>
            </a:lvl1pPr>
          </a:lstStyle>
          <a:p>
            <a:r>
              <a:rPr lang="en-US" sz="1600" b="1" dirty="0">
                <a:solidFill>
                  <a:srgbClr val="0070C0"/>
                </a:solidFill>
                <a:latin typeface="+mn-lt"/>
              </a:rPr>
              <a:t>5S </a:t>
            </a:r>
            <a:r>
              <a:rPr lang="en-US" sz="1600" dirty="0">
                <a:latin typeface="+mn-lt"/>
              </a:rPr>
              <a:t>is a organization method.       </a:t>
            </a:r>
          </a:p>
          <a:p>
            <a:pPr eaLnBrk="0" hangingPunct="0">
              <a:defRPr/>
            </a:pPr>
            <a:r>
              <a:rPr lang="en-US" sz="1600" dirty="0">
                <a:latin typeface="+mn-lt"/>
              </a:rPr>
              <a:t>5S is based on 5 Japanese words whose transliterations start with the letter “S.” These correspond to 5 English words: Sort, Straighten, Shine, Standardize, and Sustain.</a:t>
            </a:r>
          </a:p>
          <a:p>
            <a:r>
              <a:rPr lang="en-US" sz="1600" dirty="0">
                <a:latin typeface="+mn-lt"/>
              </a:rPr>
              <a:t>5S efforts impress customers.</a:t>
            </a:r>
          </a:p>
          <a:p>
            <a:r>
              <a:rPr lang="en-US" sz="1600" dirty="0">
                <a:latin typeface="+mn-lt"/>
              </a:rPr>
              <a:t>5S improves workplace safety, quality, morale, and throughput. </a:t>
            </a:r>
          </a:p>
          <a:p>
            <a:endParaRPr lang="en-US" sz="1600" dirty="0">
              <a:latin typeface="+mn-lt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015906" y="5206423"/>
            <a:ext cx="3114340" cy="1169553"/>
            <a:chOff x="4858691" y="5684667"/>
            <a:chExt cx="2940971" cy="1180977"/>
          </a:xfrm>
        </p:grpSpPr>
        <p:sp>
          <p:nvSpPr>
            <p:cNvPr id="40" name="Text Box 8"/>
            <p:cNvSpPr txBox="1">
              <a:spLocks noChangeArrowheads="1"/>
            </p:cNvSpPr>
            <p:nvPr/>
          </p:nvSpPr>
          <p:spPr bwMode="auto">
            <a:xfrm>
              <a:off x="4858691" y="5684669"/>
              <a:ext cx="878288" cy="1180975"/>
            </a:xfrm>
            <a:prstGeom prst="rect">
              <a:avLst/>
            </a:prstGeom>
            <a:solidFill>
              <a:srgbClr val="CCFFCC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400" b="1" i="1" dirty="0" err="1">
                  <a:latin typeface="+mn-lt"/>
                </a:rPr>
                <a:t>Seiri</a:t>
              </a:r>
              <a:endParaRPr lang="en-US" sz="1400" b="1" i="1" dirty="0">
                <a:latin typeface="+mn-lt"/>
              </a:endParaRPr>
            </a:p>
            <a:p>
              <a:pPr eaLnBrk="0" hangingPunct="0">
                <a:defRPr/>
              </a:pPr>
              <a:r>
                <a:rPr lang="en-US" sz="1400" b="1" i="1" dirty="0" err="1">
                  <a:latin typeface="+mn-lt"/>
                </a:rPr>
                <a:t>Seiton</a:t>
              </a:r>
              <a:endParaRPr lang="en-US" sz="1400" b="1" i="1" dirty="0">
                <a:latin typeface="+mn-lt"/>
              </a:endParaRPr>
            </a:p>
            <a:p>
              <a:pPr eaLnBrk="0" hangingPunct="0">
                <a:defRPr/>
              </a:pPr>
              <a:r>
                <a:rPr lang="en-US" sz="1400" b="1" i="1" dirty="0" err="1">
                  <a:latin typeface="+mn-lt"/>
                </a:rPr>
                <a:t>Seiso</a:t>
              </a:r>
              <a:endParaRPr lang="en-US" sz="1400" b="1" i="1" dirty="0">
                <a:latin typeface="+mn-lt"/>
              </a:endParaRPr>
            </a:p>
            <a:p>
              <a:pPr eaLnBrk="0" hangingPunct="0">
                <a:defRPr/>
              </a:pPr>
              <a:r>
                <a:rPr lang="en-US" sz="1400" b="1" i="1" dirty="0" err="1">
                  <a:latin typeface="+mn-lt"/>
                </a:rPr>
                <a:t>Seiketsu</a:t>
              </a:r>
              <a:endParaRPr lang="en-US" sz="1400" b="1" i="1" dirty="0">
                <a:latin typeface="+mn-lt"/>
              </a:endParaRPr>
            </a:p>
            <a:p>
              <a:pPr eaLnBrk="0" hangingPunct="0">
                <a:defRPr/>
              </a:pPr>
              <a:r>
                <a:rPr lang="en-US" sz="1400" b="1" i="1" dirty="0" err="1">
                  <a:latin typeface="+mn-lt"/>
                </a:rPr>
                <a:t>Shitsuke</a:t>
              </a:r>
              <a:endParaRPr lang="en-US" sz="1400" b="1" i="1" dirty="0">
                <a:latin typeface="+mn-lt"/>
              </a:endParaRPr>
            </a:p>
          </p:txBody>
        </p:sp>
        <p:sp>
          <p:nvSpPr>
            <p:cNvPr id="45" name="Text Box 9"/>
            <p:cNvSpPr txBox="1">
              <a:spLocks noChangeArrowheads="1"/>
            </p:cNvSpPr>
            <p:nvPr/>
          </p:nvSpPr>
          <p:spPr bwMode="auto">
            <a:xfrm>
              <a:off x="5710206" y="5684668"/>
              <a:ext cx="1132601" cy="1180975"/>
            </a:xfrm>
            <a:prstGeom prst="rect">
              <a:avLst/>
            </a:prstGeom>
            <a:solidFill>
              <a:srgbClr val="CCFFCC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400" b="1" dirty="0">
                  <a:latin typeface="+mn-lt"/>
                </a:rPr>
                <a:t>Sort</a:t>
              </a:r>
            </a:p>
            <a:p>
              <a:r>
                <a:rPr lang="en-US" sz="1400" b="1" dirty="0">
                  <a:latin typeface="+mn-lt"/>
                </a:rPr>
                <a:t>Straighten</a:t>
              </a:r>
            </a:p>
            <a:p>
              <a:pPr eaLnBrk="0" hangingPunct="0">
                <a:defRPr/>
              </a:pPr>
              <a:r>
                <a:rPr lang="en-US" sz="1400" b="1" dirty="0">
                  <a:latin typeface="+mn-lt"/>
                </a:rPr>
                <a:t>Shine</a:t>
              </a:r>
            </a:p>
            <a:p>
              <a:pPr eaLnBrk="0" hangingPunct="0">
                <a:defRPr/>
              </a:pPr>
              <a:r>
                <a:rPr lang="en-US" sz="1400" b="1" dirty="0">
                  <a:latin typeface="+mn-lt"/>
                </a:rPr>
                <a:t>Standardize</a:t>
              </a:r>
            </a:p>
            <a:p>
              <a:pPr eaLnBrk="0" hangingPunct="0">
                <a:defRPr/>
              </a:pPr>
              <a:r>
                <a:rPr lang="en-US" sz="1400" b="1" dirty="0">
                  <a:latin typeface="+mn-lt"/>
                </a:rPr>
                <a:t>Sustain</a:t>
              </a:r>
            </a:p>
          </p:txBody>
        </p:sp>
        <p:sp>
          <p:nvSpPr>
            <p:cNvPr id="47" name="Text Box 10"/>
            <p:cNvSpPr txBox="1">
              <a:spLocks noChangeArrowheads="1"/>
            </p:cNvSpPr>
            <p:nvPr/>
          </p:nvSpPr>
          <p:spPr bwMode="auto">
            <a:xfrm>
              <a:off x="6798759" y="5684667"/>
              <a:ext cx="1000903" cy="1180975"/>
            </a:xfrm>
            <a:prstGeom prst="rect">
              <a:avLst/>
            </a:prstGeom>
            <a:solidFill>
              <a:srgbClr val="CCFFCC"/>
            </a:solidFill>
            <a:ln w="12700" cap="sq">
              <a:solidFill>
                <a:schemeClr val="tx1"/>
              </a:solidFill>
              <a:miter lim="800000"/>
              <a:headEnd type="none" w="sm" len="sm"/>
              <a:tailEnd type="none" w="sm" len="sm"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400" b="1" dirty="0">
                  <a:latin typeface="+mn-lt"/>
                </a:rPr>
                <a:t>Organize</a:t>
              </a:r>
            </a:p>
            <a:p>
              <a:pPr eaLnBrk="0" hangingPunct="0">
                <a:defRPr/>
              </a:pPr>
              <a:r>
                <a:rPr lang="en-US" sz="1400" b="1" dirty="0">
                  <a:latin typeface="+mn-lt"/>
                </a:rPr>
                <a:t>Order</a:t>
              </a:r>
            </a:p>
            <a:p>
              <a:pPr eaLnBrk="0" hangingPunct="0">
                <a:defRPr/>
              </a:pPr>
              <a:r>
                <a:rPr lang="en-US" sz="1400" b="1" dirty="0">
                  <a:latin typeface="+mn-lt"/>
                </a:rPr>
                <a:t>Clean</a:t>
              </a:r>
            </a:p>
            <a:p>
              <a:pPr eaLnBrk="0" hangingPunct="0">
                <a:defRPr/>
              </a:pPr>
              <a:r>
                <a:rPr lang="en-US" sz="1400" b="1" dirty="0">
                  <a:latin typeface="+mn-lt"/>
                </a:rPr>
                <a:t>Standards</a:t>
              </a:r>
            </a:p>
            <a:p>
              <a:pPr eaLnBrk="0" hangingPunct="0">
                <a:defRPr/>
              </a:pPr>
              <a:r>
                <a:rPr lang="en-US" sz="1400" b="1" dirty="0">
                  <a:latin typeface="+mn-lt"/>
                </a:rPr>
                <a:t>Discipline</a:t>
              </a:r>
            </a:p>
          </p:txBody>
        </p:sp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2AEC357D-ABA7-4FF8-91EC-09EF8F3F7CF8}"/>
              </a:ext>
            </a:extLst>
          </p:cNvPr>
          <p:cNvGrpSpPr/>
          <p:nvPr/>
        </p:nvGrpSpPr>
        <p:grpSpPr>
          <a:xfrm>
            <a:off x="7842231" y="28979"/>
            <a:ext cx="1055687" cy="851934"/>
            <a:chOff x="6499206" y="28979"/>
            <a:chExt cx="1055687" cy="851934"/>
          </a:xfrm>
        </p:grpSpPr>
        <p:sp>
          <p:nvSpPr>
            <p:cNvPr id="25" name="Text Box 44">
              <a:extLst>
                <a:ext uri="{FF2B5EF4-FFF2-40B4-BE49-F238E27FC236}">
                  <a16:creationId xmlns:a16="http://schemas.microsoft.com/office/drawing/2014/main" id="{32500781-9590-46A7-95F3-70A318D094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499206" y="28979"/>
              <a:ext cx="1055687" cy="336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600" b="1" dirty="0">
                  <a:solidFill>
                    <a:srgbClr val="000000"/>
                  </a:solidFill>
                </a:rPr>
                <a:t>Difficulty</a:t>
              </a:r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E6955446-FEAD-4ADD-9038-5BE5D2AE05C6}"/>
                </a:ext>
              </a:extLst>
            </p:cNvPr>
            <p:cNvSpPr txBox="1"/>
            <p:nvPr/>
          </p:nvSpPr>
          <p:spPr>
            <a:xfrm>
              <a:off x="6537305" y="357693"/>
              <a:ext cx="979488" cy="523220"/>
            </a:xfrm>
            <a:prstGeom prst="rect">
              <a:avLst/>
            </a:prstGeom>
            <a:solidFill>
              <a:srgbClr val="CCFFCC"/>
            </a:solidFill>
          </p:spPr>
          <p:txBody>
            <a:bodyPr wrap="square" rtlCol="0">
              <a:spAutoFit/>
            </a:bodyPr>
            <a:lstStyle/>
            <a:p>
              <a:pPr algn="ctr">
                <a:buNone/>
              </a:pPr>
              <a:r>
                <a:rPr lang="en-US" sz="1400" dirty="0"/>
                <a:t>Easy to use</a:t>
              </a:r>
            </a:p>
          </p:txBody>
        </p:sp>
      </p:grpSp>
      <p:sp>
        <p:nvSpPr>
          <p:cNvPr id="35" name="TextBox 34">
            <a:extLst>
              <a:ext uri="{FF2B5EF4-FFF2-40B4-BE49-F238E27FC236}">
                <a16:creationId xmlns:a16="http://schemas.microsoft.com/office/drawing/2014/main" id="{6C2AB6A6-BCA9-41B7-8D73-538186DA397E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E73B344-FB15-745F-D64E-9B123EEB9C56}"/>
              </a:ext>
            </a:extLst>
          </p:cNvPr>
          <p:cNvSpPr txBox="1"/>
          <p:nvPr/>
        </p:nvSpPr>
        <p:spPr>
          <a:xfrm>
            <a:off x="4954478" y="4902029"/>
            <a:ext cx="96051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400" dirty="0"/>
              <a:t>Japanese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0DAD61F-F740-5C73-BF32-31FD9AB56026}"/>
              </a:ext>
            </a:extLst>
          </p:cNvPr>
          <p:cNvSpPr txBox="1"/>
          <p:nvPr/>
        </p:nvSpPr>
        <p:spPr>
          <a:xfrm>
            <a:off x="5914997" y="4902029"/>
            <a:ext cx="115272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English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BF4D8BF-6795-25F6-4D39-DE0CF1870C6B}"/>
              </a:ext>
            </a:extLst>
          </p:cNvPr>
          <p:cNvSpPr txBox="1"/>
          <p:nvPr/>
        </p:nvSpPr>
        <p:spPr>
          <a:xfrm>
            <a:off x="7060292" y="4902029"/>
            <a:ext cx="10599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/>
              <a:t>Meaning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D9CD239-6169-FB04-DA31-855377B389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855" y="4005075"/>
            <a:ext cx="3103050" cy="21074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5620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Line 6"/>
          <p:cNvSpPr>
            <a:spLocks noChangeShapeType="1"/>
          </p:cNvSpPr>
          <p:nvPr/>
        </p:nvSpPr>
        <p:spPr bwMode="auto">
          <a:xfrm>
            <a:off x="0" y="1066800"/>
            <a:ext cx="914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150"/>
          <p:cNvSpPr>
            <a:spLocks noChangeArrowheads="1"/>
          </p:cNvSpPr>
          <p:nvPr/>
        </p:nvSpPr>
        <p:spPr bwMode="auto">
          <a:xfrm>
            <a:off x="162337" y="76200"/>
            <a:ext cx="404190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800" b="1" dirty="0"/>
              <a:t>5S - Examples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471443" y="1252566"/>
            <a:ext cx="5291124" cy="73866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sz="1400" b="1" dirty="0"/>
              <a:t>Popular 5S application areas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b="1" dirty="0"/>
              <a:t>Office environments</a:t>
            </a:r>
            <a:r>
              <a:rPr lang="en-US" sz="1400" dirty="0"/>
              <a:t>: especially desks and storage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b="1" dirty="0"/>
              <a:t>Manufacturing</a:t>
            </a:r>
            <a:r>
              <a:rPr lang="en-US" sz="1400" dirty="0"/>
              <a:t>: especially kitting of tools and components</a:t>
            </a:r>
          </a:p>
        </p:txBody>
      </p:sp>
      <p:sp>
        <p:nvSpPr>
          <p:cNvPr id="5" name="Down Arrow 4"/>
          <p:cNvSpPr/>
          <p:nvPr/>
        </p:nvSpPr>
        <p:spPr>
          <a:xfrm>
            <a:off x="1500820" y="3220687"/>
            <a:ext cx="340553" cy="659337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64" name="Picture 16" descr="https://upload.wikimedia.org/wikipedia/commons/thumb/c/cf/5S_Tools_drawer.jpg/220px-5S_Tools_drawer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92372" y="2723800"/>
            <a:ext cx="2570195" cy="3890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CD4768A1-4E17-4AF0-A49C-882D2B200178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703F1DC-512F-444C-9615-72F02999129E}"/>
              </a:ext>
            </a:extLst>
          </p:cNvPr>
          <p:cNvSpPr txBox="1"/>
          <p:nvPr/>
        </p:nvSpPr>
        <p:spPr>
          <a:xfrm>
            <a:off x="4072735" y="52603"/>
            <a:ext cx="5029200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000" b="1" dirty="0"/>
              <a:t>Figure Credits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/>
              <a:t>https://commons.wikimedia.org/wiki/File:Part_of_my_messy_desk_(430672681).jpg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/>
              <a:t>https://commons.wikimedia.org/wiki/File:Tawalker's_home_studio_gear_(2007).jpg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/>
              <a:t>https://commons.wikimedia.org/wiki/File:5S_Tools_drawer.jpg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/>
              <a:t>https://commons.wikimedia.org/wiki/File:Papan_Bayangan_(Shadow_Board).jpg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000" dirty="0"/>
              <a:t>https://www.wikiwand.com/en/Workshop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DA8C3BF-554D-4814-A5C5-1F2018D7655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2337" y="3880024"/>
            <a:ext cx="3017520" cy="2263141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79B63A2-B961-444F-9858-7FC22DAC776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471443" y="4670146"/>
            <a:ext cx="2570195" cy="1927646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D4B277B0-305D-427F-9D1F-326F1FC19DFB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1443" y="2256709"/>
            <a:ext cx="2023735" cy="1477327"/>
          </a:xfrm>
          <a:prstGeom prst="rect">
            <a:avLst/>
          </a:prstGeom>
        </p:spPr>
      </p:pic>
      <p:sp>
        <p:nvSpPr>
          <p:cNvPr id="30" name="Down Arrow 4">
            <a:extLst>
              <a:ext uri="{FF2B5EF4-FFF2-40B4-BE49-F238E27FC236}">
                <a16:creationId xmlns:a16="http://schemas.microsoft.com/office/drawing/2014/main" id="{AB7614E0-5D73-4A41-871A-3F4C1B19139D}"/>
              </a:ext>
            </a:extLst>
          </p:cNvPr>
          <p:cNvSpPr/>
          <p:nvPr/>
        </p:nvSpPr>
        <p:spPr>
          <a:xfrm>
            <a:off x="4313033" y="3790452"/>
            <a:ext cx="340553" cy="857096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Down Arrow 4">
            <a:extLst>
              <a:ext uri="{FF2B5EF4-FFF2-40B4-BE49-F238E27FC236}">
                <a16:creationId xmlns:a16="http://schemas.microsoft.com/office/drawing/2014/main" id="{1287A06A-3350-467E-90A1-659278A1BD2A}"/>
              </a:ext>
            </a:extLst>
          </p:cNvPr>
          <p:cNvSpPr/>
          <p:nvPr/>
        </p:nvSpPr>
        <p:spPr>
          <a:xfrm rot="16200000">
            <a:off x="5692320" y="3159376"/>
            <a:ext cx="340553" cy="659555"/>
          </a:xfrm>
          <a:prstGeom prst="down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4A390DEA-7524-53D9-9394-D33330C598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580" y="1222586"/>
            <a:ext cx="3017520" cy="20104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74070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30" grpId="0" animBg="1"/>
      <p:bldP spid="3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36"/>
          <p:cNvSpPr txBox="1">
            <a:spLocks noChangeArrowheads="1"/>
          </p:cNvSpPr>
          <p:nvPr/>
        </p:nvSpPr>
        <p:spPr bwMode="auto">
          <a:xfrm>
            <a:off x="228600" y="76200"/>
            <a:ext cx="72009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000000"/>
                </a:solidFill>
              </a:rPr>
              <a:t>5S – Notes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253CC5-4D2A-46AB-B279-E209A31A6ABC}"/>
              </a:ext>
            </a:extLst>
          </p:cNvPr>
          <p:cNvSpPr txBox="1"/>
          <p:nvPr/>
        </p:nvSpPr>
        <p:spPr>
          <a:xfrm>
            <a:off x="514350" y="723900"/>
            <a:ext cx="411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C810558E-45B5-4362-943B-40FE4163BADE}"/>
              </a:ext>
            </a:extLst>
          </p:cNvPr>
          <p:cNvSpPr txBox="1"/>
          <p:nvPr/>
        </p:nvSpPr>
        <p:spPr>
          <a:xfrm>
            <a:off x="4762501" y="723900"/>
            <a:ext cx="4114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2000" dirty="0"/>
              <a:t>Slide 2</a:t>
            </a: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213A775-8F53-462A-AEDE-6F4FA49E2843}"/>
              </a:ext>
            </a:extLst>
          </p:cNvPr>
          <p:cNvCxnSpPr/>
          <p:nvPr/>
        </p:nvCxnSpPr>
        <p:spPr bwMode="auto">
          <a:xfrm>
            <a:off x="1924050" y="2000250"/>
            <a:ext cx="914400" cy="914400"/>
          </a:xfrm>
          <a:prstGeom prst="line">
            <a:avLst/>
          </a:prstGeom>
          <a:noFill/>
          <a:ln w="317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FDD68932-B129-4895-BCCC-E11021D776F0}"/>
              </a:ext>
            </a:extLst>
          </p:cNvPr>
          <p:cNvSpPr txBox="1"/>
          <p:nvPr/>
        </p:nvSpPr>
        <p:spPr>
          <a:xfrm>
            <a:off x="514350" y="1168400"/>
            <a:ext cx="4114800" cy="332398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The 5S process creates uncluttered environments.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People work “better” in uncluttered environments. In uncluttered environments, people know where inputs come from, where their tools are, and where the outputs go.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>
                <a:latin typeface="+mn-lt"/>
              </a:rPr>
              <a:t>There are five steps, each starts with the letter “S” {Sort, Straighten, Shine, Standardize, Sustain}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+mn-lt"/>
              </a:rPr>
              <a:t>Some companies have 6S or 7S processes by adding {Safety, Security}</a:t>
            </a:r>
          </a:p>
          <a:p>
            <a:pPr marL="342900" indent="-342900" eaLnBrk="0" hangingPunct="0">
              <a:buFont typeface="+mj-lt"/>
              <a:buAutoNum type="arabicPeriod"/>
              <a:defRPr/>
            </a:pPr>
            <a:r>
              <a:rPr lang="en-US" sz="1400">
                <a:latin typeface="+mn-lt"/>
              </a:rPr>
              <a:t>The </a:t>
            </a:r>
            <a:r>
              <a:rPr lang="en-US" sz="1400" dirty="0">
                <a:latin typeface="+mn-lt"/>
              </a:rPr>
              <a:t>5 S’s can be interpreted as {Organize, Order, Clean, Standards, Discipline}</a:t>
            </a:r>
          </a:p>
          <a:p>
            <a:pPr marL="342900" indent="-342900" eaLnBrk="0" hangingPunct="0">
              <a:buFont typeface="+mj-lt"/>
              <a:buAutoNum type="arabicPeriod"/>
              <a:defRPr/>
            </a:pPr>
            <a:r>
              <a:rPr lang="en-US" sz="1400" dirty="0">
                <a:latin typeface="+mn-lt"/>
              </a:rPr>
              <a:t>The concept is to continuously go through the 5 steps, over and over again.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CD2E6C37-3D60-4075-B12A-95857B601D06}"/>
              </a:ext>
            </a:extLst>
          </p:cNvPr>
          <p:cNvSpPr txBox="1"/>
          <p:nvPr/>
        </p:nvSpPr>
        <p:spPr>
          <a:xfrm>
            <a:off x="4762502" y="1168400"/>
            <a:ext cx="4114800" cy="160043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US" sz="1400" dirty="0"/>
              <a:t>It is easy to see how 5S works – before and after photos can be dramatic!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Popular 5S application areas are office environments and manufacturing areas.</a:t>
            </a:r>
          </a:p>
          <a:p>
            <a:pPr marL="342900" indent="-342900">
              <a:buFont typeface="+mj-lt"/>
              <a:buAutoNum type="arabicPeriod"/>
            </a:pPr>
            <a:r>
              <a:rPr lang="en-US" sz="1400" dirty="0"/>
              <a:t>It is easier to work when tools are laid out by function, easily available, and it is easy to see if any tools are missing.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270058A-1D4B-434C-A6C9-EBD78D843882}"/>
              </a:ext>
            </a:extLst>
          </p:cNvPr>
          <p:cNvSpPr txBox="1"/>
          <p:nvPr/>
        </p:nvSpPr>
        <p:spPr>
          <a:xfrm>
            <a:off x="0" y="6618357"/>
            <a:ext cx="2866490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900" dirty="0">
                <a:solidFill>
                  <a:schemeClr val="bg1">
                    <a:lumMod val="50000"/>
                  </a:schemeClr>
                </a:solidFill>
              </a:rPr>
              <a:t>Copyright © 2022 Dan Zwillinger. All rights reserved.</a:t>
            </a:r>
          </a:p>
        </p:txBody>
      </p:sp>
      <p:sp>
        <p:nvSpPr>
          <p:cNvPr id="11" name="Slide Number Placeholder 3">
            <a:extLst>
              <a:ext uri="{FF2B5EF4-FFF2-40B4-BE49-F238E27FC236}">
                <a16:creationId xmlns:a16="http://schemas.microsoft.com/office/drawing/2014/main" id="{A4A421C7-50B6-6E95-43D2-98138E94BA53}"/>
              </a:ext>
            </a:extLst>
          </p:cNvPr>
          <p:cNvSpPr txBox="1">
            <a:spLocks/>
          </p:cNvSpPr>
          <p:nvPr/>
        </p:nvSpPr>
        <p:spPr bwMode="auto">
          <a:xfrm>
            <a:off x="2864986" y="6589753"/>
            <a:ext cx="50002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algn="r"/>
            <a:fld id="{F8B59144-7929-4AE7-85AE-9AA258FD107A}" type="slidenum">
              <a:rPr lang="en-US" smtClean="0"/>
              <a:pPr algn="r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2624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485</Words>
  <Application>Microsoft Office PowerPoint</Application>
  <PresentationFormat>On-screen Show (4:3)</PresentationFormat>
  <Paragraphs>68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Default Design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2022-06-17T20:46:10Z</dcterms:created>
  <dcterms:modified xsi:type="dcterms:W3CDTF">2024-11-01T13:47:04Z</dcterms:modified>
</cp:coreProperties>
</file>